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59" r:id="rId6"/>
    <p:sldId id="260" r:id="rId7"/>
    <p:sldId id="268" r:id="rId8"/>
    <p:sldId id="267" r:id="rId9"/>
    <p:sldId id="261" r:id="rId10"/>
    <p:sldId id="264" r:id="rId11"/>
    <p:sldId id="262" r:id="rId12"/>
  </p:sldIdLst>
  <p:sldSz cx="9144000" cy="5143500" type="screen16x9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B6B6B"/>
    <a:srgbClr val="646464"/>
    <a:srgbClr val="F9F9F5"/>
    <a:srgbClr val="F3F4EC"/>
    <a:srgbClr val="EBECE0"/>
    <a:srgbClr val="ACB082"/>
    <a:srgbClr val="F14A1D"/>
    <a:srgbClr val="0070C0"/>
    <a:srgbClr val="000000"/>
    <a:srgbClr val="7FC4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420" y="-96"/>
      </p:cViewPr>
      <p:guideLst>
        <p:guide orient="horz" pos="2164"/>
        <p:guide orient="horz" pos="1080"/>
        <p:guide pos="3833"/>
        <p:guide pos="1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082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:\Информ Центр ЦИК\Мероприятия 2017 год\июнь\Фелонина\картинки\Памятка 1_Страница_1.ti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1005" b="64558" l="18501" r="42987">
                        <a14:foregroundMark x1="27932" y1="52458" x2="27932" y2="52458"/>
                        <a14:foregroundMark x1="30351" y1="52159" x2="30834" y2="63788"/>
                        <a14:foregroundMark x1="33857" y1="54168" x2="34039" y2="55280"/>
                        <a14:foregroundMark x1="33615" y1="55750" x2="33615" y2="55750"/>
                        <a14:foregroundMark x1="34160" y1="56135" x2="34160" y2="56135"/>
                        <a14:foregroundMark x1="39359" y1="52031" x2="37848" y2="63318"/>
                        <a14:foregroundMark x1="40508" y1="63403" x2="40508" y2="63403"/>
                        <a14:foregroundMark x1="39722" y1="63446" x2="39722" y2="63446"/>
                        <a14:foregroundMark x1="41052" y1="63617" x2="41052" y2="63617"/>
                        <a14:foregroundMark x1="40810" y1="63275" x2="41233" y2="63531"/>
                        <a14:foregroundMark x1="40931" y1="63104" x2="41354" y2="63403"/>
                        <a14:foregroundMark x1="37364" y1="63275" x2="36880" y2="63617"/>
                        <a14:foregroundMark x1="38513" y1="63446" x2="38513" y2="63446"/>
                        <a14:foregroundMark x1="37304" y1="63147" x2="36941" y2="63318"/>
                        <a14:foregroundMark x1="36759" y1="63531" x2="36759" y2="63531"/>
                        <a14:foregroundMark x1="39057" y1="58016" x2="39057" y2="58016"/>
                        <a14:foregroundMark x1="29927" y1="55579" x2="29383" y2="63788"/>
                        <a14:foregroundMark x1="33253" y1="56477" x2="33253" y2="56477"/>
                        <a14:foregroundMark x1="33918" y1="53997" x2="33918" y2="53997"/>
                        <a14:backgroundMark x1="37062" y1="56178" x2="37062" y2="56178"/>
                        <a14:backgroundMark x1="41173" y1="55408" x2="41173" y2="55408"/>
                        <a14:backgroundMark x1="28235" y1="56349" x2="28235" y2="56349"/>
                        <a14:backgroundMark x1="30290" y1="63446" x2="30290" y2="63446"/>
                        <a14:backgroundMark x1="19952" y1="57375" x2="19952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79" t="51220" r="57199" b="35575"/>
          <a:stretch/>
        </p:blipFill>
        <p:spPr bwMode="auto">
          <a:xfrm>
            <a:off x="899592" y="2499742"/>
            <a:ext cx="2581000" cy="1997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67645" y="195486"/>
            <a:ext cx="6408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Чтобы работать на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избирательных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участках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 голосования,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нужно получить</a:t>
            </a:r>
          </a:p>
          <a:p>
            <a:pPr algn="ctr"/>
            <a:r>
              <a:rPr lang="ru-RU" sz="28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АККРЕДИТАЦИОННОЕ УДОСТОВЕРЕНИЕ</a:t>
            </a:r>
            <a:endParaRPr lang="ru-RU" sz="2800" b="1" spc="-8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604" y="2554789"/>
            <a:ext cx="4605924" cy="26092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236296" y="3363838"/>
            <a:ext cx="216024" cy="288032"/>
          </a:xfrm>
          <a:prstGeom prst="ellipse">
            <a:avLst/>
          </a:prstGeom>
          <a:solidFill>
            <a:srgbClr val="F9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9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5805" y="339502"/>
            <a:ext cx="7892390" cy="15573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АККРЕДИТАЦИОННОЕ УДОСТОВЕРЕНИЕ 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ДАЕТ ПРАВА НА РАБОТУ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ИНФОРМАЦИОННОМ ЦЕНТРЕ ЦИК РОССИИ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010" y="2960710"/>
            <a:ext cx="8583980" cy="20744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ЭЛЕКТРОННАЯ ФОРМА ЗАЯВКИ ДЛЯ РАБОТЫ</a:t>
            </a:r>
          </a:p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ИНФОРМАЦИОННОМ ЦЕНТРЕ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РАЗМЕЩЕНА НА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САЙТЕ ЦИК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РОССИИ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РАЗДЕЛЕ «АКТУАЛЬНЫЕ ТЕМЫ»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O:\Информ Центр ЦИК\Мероприятия 2017 год\июнь\Фелонина\Центральная-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569" b="26564"/>
          <a:stretch>
            <a:fillRect/>
          </a:stretch>
        </p:blipFill>
        <p:spPr bwMode="auto">
          <a:xfrm>
            <a:off x="805825" y="1923678"/>
            <a:ext cx="753235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83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8033" t="6550" r="1100" b="4091"/>
          <a:stretch/>
        </p:blipFill>
        <p:spPr bwMode="auto">
          <a:xfrm>
            <a:off x="99995" y="921422"/>
            <a:ext cx="8944012" cy="453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53792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>
                <a:solidFill>
                  <a:srgbClr val="646464"/>
                </a:solidFill>
              </a:rPr>
              <a:t>С полным Порядком аккредитации можно ознакомиться на </a:t>
            </a:r>
            <a:r>
              <a:rPr lang="ru-RU" sz="2800" b="1" dirty="0" smtClean="0">
                <a:solidFill>
                  <a:srgbClr val="646464"/>
                </a:solidFill>
              </a:rPr>
              <a:t>сайте «Вестник </a:t>
            </a:r>
            <a:r>
              <a:rPr lang="ru-RU" sz="2800" b="1" dirty="0">
                <a:solidFill>
                  <a:srgbClr val="646464"/>
                </a:solidFill>
              </a:rPr>
              <a:t>ЦИК России» </a:t>
            </a:r>
            <a:r>
              <a:rPr lang="ru-RU" sz="2800" b="1" dirty="0" smtClean="0">
                <a:solidFill>
                  <a:srgbClr val="646464"/>
                </a:solidFill>
              </a:rPr>
              <a:t> </a:t>
            </a:r>
            <a:endParaRPr lang="ru-RU" sz="2800" b="1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5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51520" y="3003798"/>
            <a:ext cx="3859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Аккредитованные при МИД России иностранные журналисты в </a:t>
            </a:r>
            <a:r>
              <a:rPr lang="ru-RU" sz="1400" dirty="0" smtClean="0"/>
              <a:t>аккредитации</a:t>
            </a:r>
          </a:p>
          <a:p>
            <a:r>
              <a:rPr lang="ru-RU" sz="1400" dirty="0" smtClean="0"/>
              <a:t>не </a:t>
            </a:r>
            <a:r>
              <a:rPr lang="ru-RU" sz="1400" dirty="0"/>
              <a:t>нуждаются и могут свободно работать в день голосования, предъявив на участке удостоверение корреспондента иностранного средства массовой информации.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3528" y="0"/>
            <a:ext cx="6901481" cy="249299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АККРЕДИТАЦИЮ ИМЕЮТ ПРАВО: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зарегистрированные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позднее, 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чем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2 месяца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даты назначения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выборов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Журналисты, заключившие трудовой контракт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изданием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позднее, чем за 2 месяца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даты назначения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выборов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604" y="2554789"/>
            <a:ext cx="4605924" cy="26092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236296" y="3363838"/>
            <a:ext cx="216024" cy="288032"/>
          </a:xfrm>
          <a:prstGeom prst="ellipse">
            <a:avLst/>
          </a:prstGeom>
          <a:solidFill>
            <a:srgbClr val="F9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4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47376" y="51470"/>
            <a:ext cx="8853117" cy="1209818"/>
            <a:chOff x="5007914" y="-4629051"/>
            <a:chExt cx="8853117" cy="1209818"/>
          </a:xfrm>
        </p:grpSpPr>
        <p:sp>
          <p:nvSpPr>
            <p:cNvPr id="38" name="TextBox 37"/>
            <p:cNvSpPr txBox="1"/>
            <p:nvPr/>
          </p:nvSpPr>
          <p:spPr>
            <a:xfrm>
              <a:off x="5007914" y="-4629051"/>
              <a:ext cx="4824535" cy="120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Федеральные СМИ и СМИ, </a:t>
              </a: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зарегистрированные</a:t>
              </a:r>
              <a:b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 двух </a:t>
              </a: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более регионах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994132" y="-4629051"/>
              <a:ext cx="2866899" cy="120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Региональные</a:t>
              </a:r>
            </a:p>
            <a:p>
              <a:pPr>
                <a:lnSpc>
                  <a:spcPts val="2900"/>
                </a:lnSpc>
              </a:pP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федеральные</a:t>
              </a:r>
            </a:p>
            <a:p>
              <a:pPr>
                <a:lnSpc>
                  <a:spcPts val="2900"/>
                </a:lnSpc>
              </a:pP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СМИ</a:t>
              </a:r>
              <a:endPara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843808" y="170765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ПОЛУЧАЮТ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АККРЕДИТАЦИЮ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3528" y="4568810"/>
            <a:ext cx="289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ЦИК РОССИИ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6852" y="4568810"/>
            <a:ext cx="290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ИКСРФ</a:t>
            </a:r>
          </a:p>
        </p:txBody>
      </p:sp>
      <p:pic>
        <p:nvPicPr>
          <p:cNvPr id="1028" name="Picture 4" descr="O:\Информ Центр ЦИК\Мероприятия 2017 год\июнь\Фелонина\картинки\Памятка8 машинный код (без QR кода)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3177" b="46174" l="34160" r="65780">
                        <a14:foregroundMark x1="39057" y1="37751" x2="60822" y2="37666"/>
                        <a14:foregroundMark x1="39117" y1="39419" x2="59976" y2="39590"/>
                        <a14:foregroundMark x1="38936" y1="41684" x2="61004" y2="41642"/>
                        <a14:foregroundMark x1="38936" y1="42540" x2="61064" y2="42454"/>
                        <a14:foregroundMark x1="41112" y1="43523" x2="41112" y2="43523"/>
                        <a14:foregroundMark x1="59734" y1="43352" x2="59734" y2="43352"/>
                        <a14:foregroundMark x1="57860" y1="43095" x2="60218" y2="44378"/>
                        <a14:foregroundMark x1="39903" y1="43053" x2="42080" y2="44763"/>
                        <a14:foregroundMark x1="46735" y1="43737" x2="46735" y2="43737"/>
                        <a14:foregroundMark x1="50605" y1="43865" x2="50605" y2="43865"/>
                        <a14:foregroundMark x1="39541" y1="40060" x2="60580" y2="40060"/>
                        <a14:foregroundMark x1="39964" y1="38478" x2="59432" y2="38521"/>
                        <a14:foregroundMark x1="40145" y1="40915" x2="59976" y2="40829"/>
                        <a14:foregroundMark x1="50484" y1="45618" x2="50484" y2="45618"/>
                        <a14:foregroundMark x1="44680" y1="33177" x2="44680" y2="33177"/>
                        <a14:foregroundMark x1="45345" y1="33604" x2="45345" y2="33604"/>
                        <a14:foregroundMark x1="48670" y1="33903" x2="48670" y2="33903"/>
                        <a14:foregroundMark x1="53083" y1="34160" x2="53083" y2="3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85" t="36224" r="34436" b="54301"/>
          <a:stretch/>
        </p:blipFill>
        <p:spPr bwMode="auto">
          <a:xfrm>
            <a:off x="5796136" y="3291830"/>
            <a:ext cx="3024336" cy="130369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:\USERS INFORMCENTR\Павел\здание ци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3538">
                        <a14:foregroundMark x1="47846" y1="1485" x2="47846" y2="1485"/>
                        <a14:foregroundMark x1="46154" y1="3960" x2="46154" y2="3960"/>
                        <a14:foregroundMark x1="43538" y1="4455" x2="43538" y2="4455"/>
                        <a14:foregroundMark x1="47846" y1="83663" x2="47846" y2="83663"/>
                        <a14:foregroundMark x1="90000" y1="82178" x2="90000" y2="82178"/>
                        <a14:foregroundMark x1="5692" y1="81683" x2="5692" y2="81683"/>
                        <a14:foregroundMark x1="50462" y1="3713" x2="50462" y2="3713"/>
                        <a14:foregroundMark x1="52000" y1="4455" x2="52000" y2="4455"/>
                        <a14:foregroundMark x1="50154" y1="2723" x2="50154" y2="2723"/>
                        <a14:foregroundMark x1="51231" y1="3960" x2="51231" y2="3960"/>
                        <a14:foregroundMark x1="50769" y1="3218" x2="50769" y2="3218"/>
                        <a14:backgroundMark x1="2462" y1="36634" x2="1692" y2="99505"/>
                        <a14:backgroundMark x1="92769" y1="79950" x2="92769" y2="79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51"/>
          <a:stretch/>
        </p:blipFill>
        <p:spPr bwMode="auto">
          <a:xfrm>
            <a:off x="527065" y="2931790"/>
            <a:ext cx="2491962" cy="167534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 вниз 32"/>
          <p:cNvSpPr/>
          <p:nvPr/>
        </p:nvSpPr>
        <p:spPr>
          <a:xfrm>
            <a:off x="467544" y="1347614"/>
            <a:ext cx="1549543" cy="1656184"/>
          </a:xfrm>
          <a:prstGeom prst="downArrow">
            <a:avLst>
              <a:gd name="adj1" fmla="val 50000"/>
              <a:gd name="adj2" fmla="val 29510"/>
            </a:avLst>
          </a:prstGeom>
          <a:solidFill>
            <a:srgbClr val="C0504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948264" y="1347614"/>
            <a:ext cx="1549543" cy="1656184"/>
          </a:xfrm>
          <a:prstGeom prst="downArrow">
            <a:avLst>
              <a:gd name="adj1" fmla="val 50000"/>
              <a:gd name="adj2" fmla="val 29510"/>
            </a:avLst>
          </a:prstGeom>
          <a:solidFill>
            <a:srgbClr val="C0504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8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290883" y="51470"/>
            <a:ext cx="8853118" cy="1953612"/>
            <a:chOff x="5007914" y="-4629051"/>
            <a:chExt cx="8853118" cy="1953612"/>
          </a:xfrm>
        </p:grpSpPr>
        <p:sp>
          <p:nvSpPr>
            <p:cNvPr id="38" name="TextBox 37"/>
            <p:cNvSpPr txBox="1"/>
            <p:nvPr/>
          </p:nvSpPr>
          <p:spPr>
            <a:xfrm>
              <a:off x="5007914" y="-4629051"/>
              <a:ext cx="4824535" cy="1953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Федеральные СМИ и СМИ, </a:t>
              </a: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зарегистрированные</a:t>
              </a:r>
              <a:b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 двух </a:t>
              </a:r>
              <a:r>
                <a:rPr lang="ru-RU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более </a:t>
              </a: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регионах </a:t>
              </a:r>
              <a:b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 аккредитацией ЦИК РФ</a:t>
              </a:r>
            </a:p>
            <a:p>
              <a:pPr>
                <a:lnSpc>
                  <a:spcPts val="2900"/>
                </a:lnSpc>
              </a:pPr>
              <a:endPara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225135" y="-4485035"/>
              <a:ext cx="3635897" cy="157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Региональные</a:t>
              </a:r>
            </a:p>
            <a:p>
              <a:pPr>
                <a:lnSpc>
                  <a:spcPts val="2900"/>
                </a:lnSpc>
              </a:pPr>
              <a:r>
                <a: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федеральные СМИ с аккредитацией ИКСРФ</a:t>
              </a:r>
            </a:p>
            <a:p>
              <a:pPr>
                <a:lnSpc>
                  <a:spcPts val="2900"/>
                </a:lnSpc>
              </a:pPr>
              <a:endPara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99592" y="4640818"/>
            <a:ext cx="289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ВСЕЙ РОССИИ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29535" y="4640818"/>
            <a:ext cx="290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СУБЪЕКТЕ РФ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9537" b="68704" l="32448" r="47344">
                        <a14:foregroundMark x1="36510" y1="54444" x2="36510" y2="54444"/>
                        <a14:foregroundMark x1="36563" y1="56296" x2="45104" y2="64722"/>
                        <a14:foregroundMark x1="34115" y1="56574" x2="34583" y2="57130"/>
                        <a14:foregroundMark x1="33854" y1="56852" x2="33854" y2="56852"/>
                        <a14:foregroundMark x1="38177" y1="62963" x2="38177" y2="62963"/>
                        <a14:backgroundMark x1="33750" y1="55463" x2="33750" y2="55463"/>
                        <a14:backgroundMark x1="33854" y1="54722" x2="33854" y2="54722"/>
                        <a14:backgroundMark x1="37500" y1="60000" x2="375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95" t="30104" r="53141" b="31788"/>
          <a:stretch/>
        </p:blipFill>
        <p:spPr bwMode="auto">
          <a:xfrm>
            <a:off x="6228184" y="2355726"/>
            <a:ext cx="1418615" cy="229260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786721"/>
            <a:ext cx="3987981" cy="19452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2317536" y="1544098"/>
            <a:ext cx="4738740" cy="1387692"/>
            <a:chOff x="2497556" y="1512744"/>
            <a:chExt cx="4738740" cy="1387692"/>
          </a:xfrm>
        </p:grpSpPr>
        <p:sp>
          <p:nvSpPr>
            <p:cNvPr id="73" name="TextBox 72"/>
            <p:cNvSpPr txBox="1"/>
            <p:nvPr/>
          </p:nvSpPr>
          <p:spPr>
            <a:xfrm>
              <a:off x="3755198" y="1665690"/>
              <a:ext cx="23289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РАБОТАЮТ</a:t>
              </a:r>
            </a:p>
            <a:p>
              <a:r>
                <a:rPr lang="ru-RU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 </a:t>
              </a:r>
              <a:r>
                <a:rPr lang="ru-RU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УЧАСТКАХ</a:t>
              </a:r>
            </a:p>
          </p:txBody>
        </p:sp>
        <p:pic>
          <p:nvPicPr>
            <p:cNvPr id="80" name="Picture 3" descr="O:\Информ Центр ЦИК\Мероприятия 2017 год\июнь\Фелонина\картинки\Памятка 3. Ознакомление со списком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40145" b="62634" l="0" r="8888">
                          <a14:foregroundMark x1="5804" y1="57888" x2="5804" y2="57888"/>
                          <a14:foregroundMark x1="3608" y1="59707" x2="3608" y2="59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0419" r="91385" b="37462"/>
            <a:stretch/>
          </p:blipFill>
          <p:spPr bwMode="auto">
            <a:xfrm>
              <a:off x="2497556" y="1512744"/>
              <a:ext cx="346252" cy="12569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O:\Информ Центр ЦИК\Мероприятия 2017 год\июнь\Фелонина\картинки\Памятка 3. Ознакомление со списком.t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ackgroundRemoval t="39974" b="60325" l="87485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847" t="40419" b="37462"/>
            <a:stretch/>
          </p:blipFill>
          <p:spPr bwMode="auto">
            <a:xfrm>
              <a:off x="6714930" y="1558764"/>
              <a:ext cx="521366" cy="13416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Стрелка вниз 32"/>
          <p:cNvSpPr/>
          <p:nvPr/>
        </p:nvSpPr>
        <p:spPr>
          <a:xfrm>
            <a:off x="611560" y="1635646"/>
            <a:ext cx="1549543" cy="1512168"/>
          </a:xfrm>
          <a:prstGeom prst="downArrow">
            <a:avLst/>
          </a:prstGeom>
          <a:solidFill>
            <a:srgbClr val="C0504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092280" y="1635646"/>
            <a:ext cx="1549543" cy="1512168"/>
          </a:xfrm>
          <a:prstGeom prst="downArrow">
            <a:avLst/>
          </a:prstGeom>
          <a:solidFill>
            <a:srgbClr val="C0504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2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O:\Информ Центр ЦИК\Мероприятия 2017 год\июнь\Фелонина\картинки\Памятка8 машинный код (без QR кода)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3177" b="46174" l="34160" r="65780">
                        <a14:foregroundMark x1="39057" y1="37751" x2="60822" y2="37666"/>
                        <a14:foregroundMark x1="39117" y1="39419" x2="59976" y2="39590"/>
                        <a14:foregroundMark x1="38936" y1="41684" x2="61004" y2="41642"/>
                        <a14:foregroundMark x1="38936" y1="42540" x2="61064" y2="42454"/>
                        <a14:foregroundMark x1="41112" y1="43523" x2="41112" y2="43523"/>
                        <a14:foregroundMark x1="59734" y1="43352" x2="59734" y2="43352"/>
                        <a14:foregroundMark x1="57860" y1="43095" x2="60218" y2="44378"/>
                        <a14:foregroundMark x1="39903" y1="43053" x2="42080" y2="44763"/>
                        <a14:foregroundMark x1="46735" y1="43737" x2="46735" y2="43737"/>
                        <a14:foregroundMark x1="50605" y1="43865" x2="50605" y2="43865"/>
                        <a14:foregroundMark x1="39541" y1="40060" x2="60580" y2="40060"/>
                        <a14:foregroundMark x1="39964" y1="38478" x2="59432" y2="38521"/>
                        <a14:foregroundMark x1="40145" y1="40915" x2="59976" y2="40829"/>
                        <a14:foregroundMark x1="50484" y1="45618" x2="50484" y2="45618"/>
                        <a14:foregroundMark x1="44680" y1="33177" x2="44680" y2="33177"/>
                        <a14:foregroundMark x1="45345" y1="33604" x2="45345" y2="33604"/>
                        <a14:foregroundMark x1="48670" y1="33903" x2="48670" y2="33903"/>
                        <a14:foregroundMark x1="53083" y1="34160" x2="53083" y2="3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85" t="36400" r="34436" b="54301"/>
          <a:stretch/>
        </p:blipFill>
        <p:spPr bwMode="auto">
          <a:xfrm>
            <a:off x="-864096" y="3270119"/>
            <a:ext cx="4427984" cy="1873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Группа 66"/>
          <p:cNvGrpSpPr>
            <a:grpSpLocks noChangeAspect="1"/>
          </p:cNvGrpSpPr>
          <p:nvPr/>
        </p:nvGrpSpPr>
        <p:grpSpPr>
          <a:xfrm>
            <a:off x="7164288" y="195486"/>
            <a:ext cx="1368152" cy="1591156"/>
            <a:chOff x="4788024" y="-5823"/>
            <a:chExt cx="4237184" cy="49278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68" name="Группа 67"/>
            <p:cNvGrpSpPr/>
            <p:nvPr/>
          </p:nvGrpSpPr>
          <p:grpSpPr>
            <a:xfrm>
              <a:off x="4788024" y="-5823"/>
              <a:ext cx="4237184" cy="4927834"/>
              <a:chOff x="4788024" y="-5823"/>
              <a:chExt cx="4237184" cy="4927834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4788024" y="684827"/>
                <a:ext cx="4237184" cy="423718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00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5090771" y="987574"/>
                <a:ext cx="3631690" cy="3631690"/>
              </a:xfrm>
              <a:prstGeom prst="ellipse">
                <a:avLst/>
              </a:prstGeom>
              <a:solidFill>
                <a:srgbClr val="F9F9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00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6258544" y="-5823"/>
                <a:ext cx="1296144" cy="41733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00"/>
              </a:p>
            </p:txBody>
          </p:sp>
          <p:sp>
            <p:nvSpPr>
              <p:cNvPr id="83" name="Прямоугольник 23"/>
              <p:cNvSpPr/>
              <p:nvPr/>
            </p:nvSpPr>
            <p:spPr>
              <a:xfrm>
                <a:off x="6650616" y="399431"/>
                <a:ext cx="512000" cy="304713"/>
              </a:xfrm>
              <a:custGeom>
                <a:avLst/>
                <a:gdLst>
                  <a:gd name="connsiteX0" fmla="*/ 0 w 512000"/>
                  <a:gd name="connsiteY0" fmla="*/ 0 h 330471"/>
                  <a:gd name="connsiteX1" fmla="*/ 512000 w 512000"/>
                  <a:gd name="connsiteY1" fmla="*/ 0 h 330471"/>
                  <a:gd name="connsiteX2" fmla="*/ 512000 w 512000"/>
                  <a:gd name="connsiteY2" fmla="*/ 330471 h 330471"/>
                  <a:gd name="connsiteX3" fmla="*/ 0 w 512000"/>
                  <a:gd name="connsiteY3" fmla="*/ 330471 h 330471"/>
                  <a:gd name="connsiteX4" fmla="*/ 0 w 512000"/>
                  <a:gd name="connsiteY4" fmla="*/ 0 h 330471"/>
                  <a:gd name="connsiteX0" fmla="*/ 0 w 512000"/>
                  <a:gd name="connsiteY0" fmla="*/ 0 h 330471"/>
                  <a:gd name="connsiteX1" fmla="*/ 512000 w 512000"/>
                  <a:gd name="connsiteY1" fmla="*/ 0 h 330471"/>
                  <a:gd name="connsiteX2" fmla="*/ 512000 w 512000"/>
                  <a:gd name="connsiteY2" fmla="*/ 330471 h 330471"/>
                  <a:gd name="connsiteX3" fmla="*/ 0 w 512000"/>
                  <a:gd name="connsiteY3" fmla="*/ 304713 h 330471"/>
                  <a:gd name="connsiteX4" fmla="*/ 0 w 512000"/>
                  <a:gd name="connsiteY4" fmla="*/ 0 h 330471"/>
                  <a:gd name="connsiteX0" fmla="*/ 0 w 512000"/>
                  <a:gd name="connsiteY0" fmla="*/ 0 h 304713"/>
                  <a:gd name="connsiteX1" fmla="*/ 512000 w 512000"/>
                  <a:gd name="connsiteY1" fmla="*/ 0 h 304713"/>
                  <a:gd name="connsiteX2" fmla="*/ 512000 w 512000"/>
                  <a:gd name="connsiteY2" fmla="*/ 299562 h 304713"/>
                  <a:gd name="connsiteX3" fmla="*/ 0 w 512000"/>
                  <a:gd name="connsiteY3" fmla="*/ 304713 h 304713"/>
                  <a:gd name="connsiteX4" fmla="*/ 0 w 512000"/>
                  <a:gd name="connsiteY4" fmla="*/ 0 h 304713"/>
                  <a:gd name="connsiteX0" fmla="*/ 0 w 512000"/>
                  <a:gd name="connsiteY0" fmla="*/ 0 h 304713"/>
                  <a:gd name="connsiteX1" fmla="*/ 512000 w 512000"/>
                  <a:gd name="connsiteY1" fmla="*/ 0 h 304713"/>
                  <a:gd name="connsiteX2" fmla="*/ 512000 w 512000"/>
                  <a:gd name="connsiteY2" fmla="*/ 299562 h 304713"/>
                  <a:gd name="connsiteX3" fmla="*/ 0 w 512000"/>
                  <a:gd name="connsiteY3" fmla="*/ 304713 h 304713"/>
                  <a:gd name="connsiteX4" fmla="*/ 0 w 512000"/>
                  <a:gd name="connsiteY4" fmla="*/ 0 h 304713"/>
                  <a:gd name="connsiteX0" fmla="*/ 0 w 512000"/>
                  <a:gd name="connsiteY0" fmla="*/ 0 h 304713"/>
                  <a:gd name="connsiteX1" fmla="*/ 512000 w 512000"/>
                  <a:gd name="connsiteY1" fmla="*/ 0 h 304713"/>
                  <a:gd name="connsiteX2" fmla="*/ 512000 w 512000"/>
                  <a:gd name="connsiteY2" fmla="*/ 299562 h 304713"/>
                  <a:gd name="connsiteX3" fmla="*/ 0 w 512000"/>
                  <a:gd name="connsiteY3" fmla="*/ 304713 h 304713"/>
                  <a:gd name="connsiteX4" fmla="*/ 0 w 512000"/>
                  <a:gd name="connsiteY4" fmla="*/ 0 h 304713"/>
                  <a:gd name="connsiteX0" fmla="*/ 0 w 512000"/>
                  <a:gd name="connsiteY0" fmla="*/ 0 h 304713"/>
                  <a:gd name="connsiteX1" fmla="*/ 512000 w 512000"/>
                  <a:gd name="connsiteY1" fmla="*/ 0 h 304713"/>
                  <a:gd name="connsiteX2" fmla="*/ 512000 w 512000"/>
                  <a:gd name="connsiteY2" fmla="*/ 299562 h 304713"/>
                  <a:gd name="connsiteX3" fmla="*/ 0 w 512000"/>
                  <a:gd name="connsiteY3" fmla="*/ 304713 h 304713"/>
                  <a:gd name="connsiteX4" fmla="*/ 0 w 512000"/>
                  <a:gd name="connsiteY4" fmla="*/ 0 h 304713"/>
                  <a:gd name="connsiteX0" fmla="*/ 0 w 512000"/>
                  <a:gd name="connsiteY0" fmla="*/ 0 h 304713"/>
                  <a:gd name="connsiteX1" fmla="*/ 512000 w 512000"/>
                  <a:gd name="connsiteY1" fmla="*/ 0 h 304713"/>
                  <a:gd name="connsiteX2" fmla="*/ 512000 w 512000"/>
                  <a:gd name="connsiteY2" fmla="*/ 299562 h 304713"/>
                  <a:gd name="connsiteX3" fmla="*/ 0 w 512000"/>
                  <a:gd name="connsiteY3" fmla="*/ 304713 h 304713"/>
                  <a:gd name="connsiteX4" fmla="*/ 0 w 512000"/>
                  <a:gd name="connsiteY4" fmla="*/ 0 h 30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00" h="304713">
                    <a:moveTo>
                      <a:pt x="0" y="0"/>
                    </a:moveTo>
                    <a:lnTo>
                      <a:pt x="512000" y="0"/>
                    </a:lnTo>
                    <a:lnTo>
                      <a:pt x="512000" y="299562"/>
                    </a:lnTo>
                    <a:cubicBezTo>
                      <a:pt x="312999" y="278097"/>
                      <a:pt x="229909" y="272086"/>
                      <a:pt x="0" y="304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500"/>
              </a:p>
            </p:txBody>
          </p:sp>
          <p:grpSp>
            <p:nvGrpSpPr>
              <p:cNvPr id="84" name="Группа 83"/>
              <p:cNvGrpSpPr>
                <a:grpSpLocks noChangeAspect="1"/>
              </p:cNvGrpSpPr>
              <p:nvPr/>
            </p:nvGrpSpPr>
            <p:grpSpPr>
              <a:xfrm rot="2354651">
                <a:off x="8007912" y="803515"/>
                <a:ext cx="560193" cy="355522"/>
                <a:chOff x="4181443" y="-5823"/>
                <a:chExt cx="1296144" cy="822587"/>
              </a:xfrm>
            </p:grpSpPr>
            <p:sp>
              <p:nvSpPr>
                <p:cNvPr id="85" name="Прямоугольник 84"/>
                <p:cNvSpPr/>
                <p:nvPr/>
              </p:nvSpPr>
              <p:spPr>
                <a:xfrm>
                  <a:off x="4181443" y="-5823"/>
                  <a:ext cx="1296144" cy="41733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00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4573515" y="399431"/>
                  <a:ext cx="512000" cy="41733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500"/>
                </a:p>
              </p:txBody>
            </p:sp>
          </p:grpSp>
        </p:grpSp>
        <p:sp>
          <p:nvSpPr>
            <p:cNvPr id="69" name="TextBox 68"/>
            <p:cNvSpPr txBox="1"/>
            <p:nvPr/>
          </p:nvSpPr>
          <p:spPr>
            <a:xfrm>
              <a:off x="5004047" y="1059584"/>
              <a:ext cx="3361974" cy="2978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Comic Sans MS" panose="030F0702030302020204" pitchFamily="66" charset="0"/>
                </a:rPr>
                <a:t> </a:t>
              </a:r>
              <a:r>
                <a:rPr lang="ru-RU" sz="1400" b="1" dirty="0" smtClean="0">
                  <a:latin typeface="Comic Sans MS" panose="030F0702030302020204" pitchFamily="66" charset="0"/>
                </a:rPr>
                <a:t>за </a:t>
              </a:r>
              <a:r>
                <a:rPr lang="ru-RU" sz="3600" b="1" dirty="0" smtClean="0">
                  <a:solidFill>
                    <a:srgbClr val="DA0000"/>
                  </a:solidFill>
                  <a:latin typeface="Comic Sans MS" panose="030F0702030302020204" pitchFamily="66" charset="0"/>
                </a:rPr>
                <a:t>60</a:t>
              </a:r>
              <a:endParaRPr lang="ru-RU" sz="2800" b="1" dirty="0" smtClean="0">
                <a:solidFill>
                  <a:srgbClr val="DA0000"/>
                </a:solidFill>
                <a:latin typeface="Comic Sans MS" panose="030F0702030302020204" pitchFamily="66" charset="0"/>
              </a:endParaRPr>
            </a:p>
            <a:p>
              <a:pPr algn="just"/>
              <a:r>
                <a:rPr lang="en-US" sz="1000" b="1" dirty="0" smtClean="0">
                  <a:latin typeface="Comic Sans MS" panose="030F0702030302020204" pitchFamily="66" charset="0"/>
                </a:rPr>
                <a:t>  </a:t>
              </a:r>
              <a:r>
                <a:rPr lang="ru-RU" sz="1050" b="1" dirty="0" smtClean="0">
                  <a:latin typeface="Comic Sans MS" panose="030F0702030302020204" pitchFamily="66" charset="0"/>
                </a:rPr>
                <a:t>дней до</a:t>
              </a:r>
            </a:p>
            <a:p>
              <a:pPr algn="just"/>
              <a:r>
                <a:rPr lang="en-US" sz="1000" b="1" dirty="0" smtClean="0">
                  <a:latin typeface="Comic Sans MS" panose="030F0702030302020204" pitchFamily="66" charset="0"/>
                </a:rPr>
                <a:t>  </a:t>
              </a:r>
              <a:r>
                <a:rPr lang="ru-RU" sz="1000" b="1" dirty="0" smtClean="0">
                  <a:latin typeface="Comic Sans MS" panose="030F0702030302020204" pitchFamily="66" charset="0"/>
                </a:rPr>
                <a:t>голосования</a:t>
              </a:r>
              <a:endParaRPr lang="ru-RU" sz="1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79512" y="411510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Аккредитация начинается</a:t>
            </a:r>
          </a:p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60 дней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 дня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голосования, то есть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июля 2017 года </a:t>
            </a:r>
          </a:p>
        </p:txBody>
      </p:sp>
      <p:pic>
        <p:nvPicPr>
          <p:cNvPr id="92" name="Picture 10" descr="O:\Информ Центр ЦИК\Мероприятия 2017 год\июнь\Фелонина\картинки\Памятка 1_Страница_1.tif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77726" b="92475" l="3023" r="61790">
                        <a14:foregroundMark x1="5744" y1="78623" x2="6167" y2="90765"/>
                        <a14:foregroundMark x1="50665" y1="79094" x2="53446" y2="86618"/>
                        <a14:foregroundMark x1="52963" y1="88457" x2="52963" y2="88457"/>
                        <a14:foregroundMark x1="47642" y1="82428" x2="47642" y2="82428"/>
                        <a14:foregroundMark x1="27328" y1="83454" x2="27328" y2="83454"/>
                        <a14:foregroundMark x1="37243" y1="83540" x2="37243" y2="83540"/>
                        <a14:foregroundMark x1="4051" y1="85507" x2="4051" y2="85507"/>
                        <a14:foregroundMark x1="56639" y1="86738" x2="56639" y2="86738"/>
                        <a14:backgroundMark x1="7074" y1="87003" x2="7074" y2="87003"/>
                        <a14:backgroundMark x1="53869" y1="82300" x2="53869" y2="82300"/>
                        <a14:backgroundMark x1="8525" y1="80376" x2="8525" y2="8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35" t="77929" r="38320" b="7675"/>
          <a:stretch/>
        </p:blipFill>
        <p:spPr bwMode="auto">
          <a:xfrm>
            <a:off x="3261141" y="3789708"/>
            <a:ext cx="2534995" cy="1374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1187624" y="1923678"/>
            <a:ext cx="7956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Аккредитация заканчивается:</a:t>
            </a:r>
          </a:p>
          <a:p>
            <a:pPr marL="457200" indent="-457200" algn="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ЦИК России –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10 дней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дня голосования</a:t>
            </a:r>
          </a:p>
          <a:p>
            <a:pPr marL="457200" indent="-457200"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ИКСРФ –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3 дня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 дня голосования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8" name="Picture 5" descr="O:\Информ Центр ЦИК\Мероприятия 2017 год\июнь\Фелонина\картинки\Памятка 5. 1голосование вне помещения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49679" b="56862" l="74002" r="94196">
                        <a14:foregroundMark x1="79927" y1="55579" x2="79927" y2="55579"/>
                        <a14:foregroundMark x1="90085" y1="55622" x2="90085" y2="55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188" t="49876" r="5916" b="43285"/>
          <a:stretch/>
        </p:blipFill>
        <p:spPr bwMode="auto">
          <a:xfrm>
            <a:off x="5594827" y="3533517"/>
            <a:ext cx="3312368" cy="160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0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010" y="91751"/>
            <a:ext cx="858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B6B6B"/>
                </a:solidFill>
              </a:rPr>
              <a:t>КАК ПОЛУЧИТЬ АККРЕДИТАЦИЮ</a:t>
            </a:r>
            <a:endParaRPr lang="ru-RU" sz="4000" b="1" dirty="0">
              <a:solidFill>
                <a:srgbClr val="6B6B6B"/>
              </a:solidFill>
            </a:endParaRPr>
          </a:p>
        </p:txBody>
      </p:sp>
      <p:pic>
        <p:nvPicPr>
          <p:cNvPr id="11" name="Picture 3" descr="O:\Информ Центр ЦИК\Мероприятия 2017 год\июнь\Фелонина\Центральная-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564"/>
          <a:stretch>
            <a:fillRect/>
          </a:stretch>
        </p:blipFill>
        <p:spPr bwMode="auto">
          <a:xfrm>
            <a:off x="625805" y="843558"/>
            <a:ext cx="7532350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7664" y="4023651"/>
            <a:ext cx="6624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Зайти на сайт ЦИК России или сайт избирательной комиссии субъекта Российской Федерации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3795886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ngravers MT" pitchFamily="18" charset="0"/>
                <a:ea typeface="Cambria Math" pitchFamily="18" charset="0"/>
              </a:rPr>
              <a:t>1</a:t>
            </a:r>
            <a:endParaRPr lang="ru-RU" sz="72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5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010" y="91751"/>
            <a:ext cx="858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ПОЛУЧИТЬ АККРЕДИТАЦИЮ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60038"/>
            <a:ext cx="9144000" cy="1200329"/>
          </a:xfrm>
          <a:prstGeom prst="rect">
            <a:avLst/>
          </a:prstGeom>
          <a:grpFill/>
        </p:spPr>
        <p:txBody>
          <a:bodyPr wrap="square" rtlCol="0">
            <a:spAutoFit/>
          </a:bodyPr>
          <a:lstStyle/>
          <a:p>
            <a:endParaRPr lang="ru-RU" sz="7200" b="1" dirty="0">
              <a:solidFill>
                <a:schemeClr val="bg1">
                  <a:lumMod val="50000"/>
                </a:schemeClr>
              </a:solidFill>
              <a:latin typeface="Engravers MT" pitchFamily="18" charset="0"/>
              <a:ea typeface="Cambria Math" pitchFamily="18" charset="0"/>
            </a:endParaRPr>
          </a:p>
        </p:txBody>
      </p:sp>
      <p:pic>
        <p:nvPicPr>
          <p:cNvPr id="1026" name="Picture 2" descr="O:\Информ Центр ЦИК\Мероприятия 2017 год\июнь\Фелонина\картинки\Памятка7 машинный код Вариант 2 (с QR кодом)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57973" b="78324" l="39299" r="60943">
                        <a14:foregroundMark x1="42140" y1="59042" x2="42140" y2="59042"/>
                        <a14:foregroundMark x1="43108" y1="59299" x2="43108" y2="59299"/>
                        <a14:foregroundMark x1="43894" y1="61180" x2="43894" y2="61180"/>
                        <a14:foregroundMark x1="44438" y1="63147" x2="44438" y2="63147"/>
                        <a14:foregroundMark x1="54414" y1="60154" x2="54414" y2="60154"/>
                        <a14:foregroundMark x1="47763" y1="62121" x2="47763" y2="62121"/>
                        <a14:foregroundMark x1="42866" y1="62634" x2="42866" y2="62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31" t="58216" r="39328" b="21905"/>
          <a:stretch/>
        </p:blipFill>
        <p:spPr bwMode="auto">
          <a:xfrm>
            <a:off x="5578859" y="1059582"/>
            <a:ext cx="1944216" cy="2597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1620924" y="1203598"/>
            <a:ext cx="2337011" cy="1970775"/>
            <a:chOff x="9599769" y="1131590"/>
            <a:chExt cx="4416721" cy="3724571"/>
          </a:xfrm>
        </p:grpSpPr>
        <p:pic>
          <p:nvPicPr>
            <p:cNvPr id="23" name="Picture 5" descr="O:\Информ Центр ЦИК\Мероприятия 2017 год\июнь\Фелонина\картинки\Памятка 5. 1голосование вне помещения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16674" b="28303" l="58585" r="80109">
                          <a14:foregroundMark x1="59976" y1="27576" x2="59976" y2="27576"/>
                          <a14:foregroundMark x1="59553" y1="28046" x2="59553" y2="280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8754" t="16795" r="19996" b="71758"/>
            <a:stretch/>
          </p:blipFill>
          <p:spPr bwMode="auto">
            <a:xfrm>
              <a:off x="9599769" y="1491630"/>
              <a:ext cx="4416721" cy="33645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Выгнутая вверх стрелка 21"/>
            <p:cNvSpPr/>
            <p:nvPr/>
          </p:nvSpPr>
          <p:spPr>
            <a:xfrm>
              <a:off x="11335936" y="1131590"/>
              <a:ext cx="1877024" cy="1008112"/>
            </a:xfrm>
            <a:prstGeom prst="curvedDownArrow">
              <a:avLst>
                <a:gd name="adj1" fmla="val 25000"/>
                <a:gd name="adj2" fmla="val 88780"/>
                <a:gd name="adj3" fmla="val 55030"/>
              </a:avLst>
            </a:prstGeom>
            <a:solidFill>
              <a:srgbClr val="9CD1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1560" y="3603669"/>
            <a:ext cx="54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7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402365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Скачать и заполнить форму заявки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5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010" y="91751"/>
            <a:ext cx="858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ПОЛУЧИТЬ АККРЕДИТАЦИЮ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9034" y="915566"/>
            <a:ext cx="546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Представить в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избирательную комиссию три документа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5696" y="768281"/>
            <a:ext cx="54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sz="7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3939902"/>
            <a:ext cx="8583980" cy="101566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fontAlgn="t"/>
            <a:r>
              <a:rPr lang="ru-RU" sz="2000" dirty="0"/>
              <a:t>Заявка в формате </a:t>
            </a:r>
            <a:r>
              <a:rPr lang="en-US" sz="2000" dirty="0"/>
              <a:t>MS </a:t>
            </a:r>
            <a:r>
              <a:rPr lang="en-US" sz="2000" dirty="0" smtClean="0"/>
              <a:t>Excel</a:t>
            </a:r>
            <a:endParaRPr lang="ru-RU" sz="2000" dirty="0" smtClean="0"/>
          </a:p>
          <a:p>
            <a:pPr fontAlgn="t"/>
            <a:endParaRPr lang="ru-RU" sz="2000" dirty="0"/>
          </a:p>
          <a:p>
            <a:pPr fontAlgn="t"/>
            <a:r>
              <a:rPr lang="ru-RU" sz="2000" dirty="0"/>
              <a:t>Копия </a:t>
            </a:r>
            <a:r>
              <a:rPr lang="ru-RU" sz="2000" dirty="0" smtClean="0"/>
              <a:t>свидетельства</a:t>
            </a:r>
          </a:p>
          <a:p>
            <a:pPr fontAlgn="t"/>
            <a:r>
              <a:rPr lang="ru-RU" sz="2000" dirty="0" smtClean="0"/>
              <a:t>о </a:t>
            </a:r>
            <a:r>
              <a:rPr lang="ru-RU" sz="2000" dirty="0"/>
              <a:t>регистрации </a:t>
            </a:r>
            <a:r>
              <a:rPr lang="ru-RU" sz="2000" dirty="0" smtClean="0"/>
              <a:t>СМИ</a:t>
            </a:r>
          </a:p>
          <a:p>
            <a:pPr fontAlgn="t"/>
            <a:endParaRPr lang="ru-RU" sz="2000" dirty="0"/>
          </a:p>
          <a:p>
            <a:pPr fontAlgn="t"/>
            <a:r>
              <a:rPr lang="ru-RU" sz="2000" dirty="0"/>
              <a:t>Отсканированная копия заявки с подписью главного редактора СМИ</a:t>
            </a:r>
          </a:p>
        </p:txBody>
      </p:sp>
      <p:pic>
        <p:nvPicPr>
          <p:cNvPr id="35" name="Picture 7" descr="O:\Информ Центр ЦИК\Мероприятия 2017 год\июнь\Фелонина\картинки\Памятка 4.2 (4.3) Финальная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519" b="24882" l="2781" r="36699">
                        <a14:foregroundMark x1="3386" y1="17315" x2="5502" y2="24369"/>
                        <a14:foregroundMark x1="12515" y1="17358" x2="12515" y2="17358"/>
                        <a14:foregroundMark x1="5744" y1="21890" x2="5744" y2="21890"/>
                        <a14:foregroundMark x1="5804" y1="21633" x2="7860" y2="23215"/>
                        <a14:foregroundMark x1="7195" y1="21633" x2="7195" y2="21633"/>
                        <a14:foregroundMark x1="7195" y1="21590" x2="7437" y2="22403"/>
                        <a14:foregroundMark x1="21644" y1="18384" x2="21644" y2="1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32" t="16188" r="63471" b="76338"/>
          <a:stretch/>
        </p:blipFill>
        <p:spPr bwMode="auto">
          <a:xfrm>
            <a:off x="3059831" y="2283718"/>
            <a:ext cx="2207046" cy="144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Информ Центр ЦИК\Мероприятия 2017 год\июнь\Фелонина\картинки\Памятка 6.1 основы подсчета голосов2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76400" b="83711" l="6530" r="22430">
                        <a14:foregroundMark x1="21403" y1="82941" x2="21403" y2="82941"/>
                        <a14:foregroundMark x1="21161" y1="83198" x2="21161" y2="83198"/>
                        <a14:foregroundMark x1="21644" y1="83326" x2="21644" y2="83326"/>
                        <a14:foregroundMark x1="20677" y1="83241" x2="20677" y2="83241"/>
                        <a14:backgroundMark x1="19468" y1="83454" x2="21342" y2="83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9" t="76652" r="78168" b="16463"/>
          <a:stretch/>
        </p:blipFill>
        <p:spPr bwMode="auto">
          <a:xfrm>
            <a:off x="6300192" y="2328168"/>
            <a:ext cx="2167801" cy="13909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Информ Центр ЦИК\Мероприятия 2017 год\июнь\Фелонина\ПРЕЗЕНТАЦИЯ\clip-art-for-excel-file-icon_3082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6" y="1908392"/>
            <a:ext cx="1291264" cy="17434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68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0010" y="114070"/>
            <a:ext cx="858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АККРЕДИТОВАННЫЙ ЖУРНАЛИСТ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10" y="1025399"/>
            <a:ext cx="85839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4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Присутствовать на любом избирательном участке в день голосования (кроме закрытых и режимных объектов)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Проводить фото- и видеосъемку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Знакомиться с итоговым протоколом участковой избирательной комиссии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010" y="3142585"/>
            <a:ext cx="85839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5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 ПРАВА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Входить в избирательную кабинку вместе с избирателем и снимать там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Проводить фото- и видеосъемку в домах граждан при голосовании вне помещения для голосования без разрешения хозяев дома.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Мешать работе УИК и волеизъявлению граждан.</a:t>
            </a:r>
          </a:p>
        </p:txBody>
      </p:sp>
    </p:spTree>
    <p:extLst>
      <p:ext uri="{BB962C8B-B14F-4D97-AF65-F5344CB8AC3E}">
        <p14:creationId xmlns="" xmlns:p14="http://schemas.microsoft.com/office/powerpoint/2010/main" val="27591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d4feecd9c7d1b129465029aff8d32708d60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298</Words>
  <Application>Microsoft Office PowerPoint</Application>
  <PresentationFormat>Экран (16:9)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lomakina.e</cp:lastModifiedBy>
  <cp:revision>70</cp:revision>
  <dcterms:created xsi:type="dcterms:W3CDTF">2017-06-20T10:31:36Z</dcterms:created>
  <dcterms:modified xsi:type="dcterms:W3CDTF">2017-08-03T09:14:26Z</dcterms:modified>
</cp:coreProperties>
</file>