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09" r:id="rId2"/>
    <p:sldId id="508" r:id="rId3"/>
    <p:sldId id="511" r:id="rId4"/>
    <p:sldId id="512" r:id="rId5"/>
    <p:sldId id="513" r:id="rId6"/>
    <p:sldId id="514" r:id="rId7"/>
    <p:sldId id="515" r:id="rId8"/>
    <p:sldId id="516" r:id="rId9"/>
    <p:sldId id="517" r:id="rId10"/>
    <p:sldId id="518" r:id="rId11"/>
    <p:sldId id="520" r:id="rId12"/>
    <p:sldId id="519" r:id="rId13"/>
    <p:sldId id="521" r:id="rId14"/>
    <p:sldId id="522" r:id="rId15"/>
    <p:sldId id="528" r:id="rId16"/>
    <p:sldId id="523" r:id="rId17"/>
    <p:sldId id="527" r:id="rId18"/>
    <p:sldId id="526" r:id="rId19"/>
    <p:sldId id="524" r:id="rId20"/>
    <p:sldId id="525" r:id="rId21"/>
  </p:sldIdLst>
  <p:sldSz cx="9144000" cy="5143500" type="screen16x9"/>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4" orient="horz" pos="2436" userDrawn="1">
          <p15:clr>
            <a:srgbClr val="A4A3A4"/>
          </p15:clr>
        </p15:guide>
        <p15:guide id="6" orient="horz" pos="3176" userDrawn="1">
          <p15:clr>
            <a:srgbClr val="A4A3A4"/>
          </p15:clr>
        </p15:guide>
        <p15:guide id="7" pos="1927">
          <p15:clr>
            <a:srgbClr val="A4A3A4"/>
          </p15:clr>
        </p15:guide>
        <p15:guide id="8" pos="3833">
          <p15:clr>
            <a:srgbClr val="A4A3A4"/>
          </p15:clr>
        </p15:guide>
        <p15:guide id="9" pos="625" userDrawn="1">
          <p15:clr>
            <a:srgbClr val="A4A3A4"/>
          </p15:clr>
        </p15:guide>
        <p15:guide id="10" pos="5546" userDrawn="1">
          <p15:clr>
            <a:srgbClr val="A4A3A4"/>
          </p15:clr>
        </p15:guide>
        <p15:guide id="12" pos="4513" userDrawn="1">
          <p15:clr>
            <a:srgbClr val="A4A3A4"/>
          </p15:clr>
        </p15:guide>
        <p15:guide id="13" orient="horz" pos="214" userDrawn="1">
          <p15:clr>
            <a:srgbClr val="A4A3A4"/>
          </p15:clr>
        </p15:guide>
        <p15:guide id="15" orient="horz" pos="2119">
          <p15:clr>
            <a:srgbClr val="A4A3A4"/>
          </p15:clr>
        </p15:guide>
        <p15:guide id="16" orient="horz" pos="516" userDrawn="1">
          <p15:clr>
            <a:srgbClr val="A4A3A4"/>
          </p15:clr>
        </p15:guide>
        <p15:guide id="17" pos="4468">
          <p15:clr>
            <a:srgbClr val="A4A3A4"/>
          </p15:clr>
        </p15:guide>
        <p15:guide id="18" pos="2744" userDrawn="1">
          <p15:clr>
            <a:srgbClr val="A4A3A4"/>
          </p15:clr>
        </p15:guide>
        <p15:guide id="19" pos="187" userDrawn="1">
          <p15:clr>
            <a:srgbClr val="A4A3A4"/>
          </p15:clr>
        </p15:guide>
        <p15:guide id="20" pos="1655" userDrawn="1">
          <p15:clr>
            <a:srgbClr val="A4A3A4"/>
          </p15:clr>
        </p15:guide>
        <p15:guide id="21" orient="horz" pos="730" userDrawn="1">
          <p15:clr>
            <a:srgbClr val="A4A3A4"/>
          </p15:clr>
        </p15:guide>
        <p15:guide id="22" orient="horz" pos="3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341E"/>
    <a:srgbClr val="FF091E"/>
    <a:srgbClr val="FF6100"/>
    <a:srgbClr val="E30613"/>
    <a:srgbClr val="7D7447"/>
    <a:srgbClr val="F1EDE3"/>
    <a:srgbClr val="A49960"/>
    <a:srgbClr val="B6AD80"/>
    <a:srgbClr val="857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p:cViewPr varScale="1">
        <p:scale>
          <a:sx n="102" d="100"/>
          <a:sy n="102" d="100"/>
        </p:scale>
        <p:origin x="672" y="102"/>
      </p:cViewPr>
      <p:guideLst>
        <p:guide orient="horz" pos="1620"/>
        <p:guide pos="2880"/>
        <p:guide orient="horz" pos="2436"/>
        <p:guide orient="horz" pos="3176"/>
        <p:guide pos="1927"/>
        <p:guide pos="3833"/>
        <p:guide pos="625"/>
        <p:guide pos="5546"/>
        <p:guide pos="4513"/>
        <p:guide orient="horz" pos="214"/>
        <p:guide orient="horz" pos="2119"/>
        <p:guide orient="horz" pos="516"/>
        <p:guide pos="4468"/>
        <p:guide pos="2744"/>
        <p:guide pos="187"/>
        <p:guide pos="1655"/>
        <p:guide orient="horz" pos="730"/>
        <p:guide orient="horz" pos="324"/>
      </p:guideLst>
    </p:cSldViewPr>
  </p:slideViewPr>
  <p:notesTextViewPr>
    <p:cViewPr>
      <p:scale>
        <a:sx n="1" d="1"/>
        <a:sy n="1" d="1"/>
      </p:scale>
      <p:origin x="0" y="0"/>
    </p:cViewPr>
  </p:notesTextViewPr>
  <p:sorterViewPr>
    <p:cViewPr>
      <p:scale>
        <a:sx n="140" d="100"/>
        <a:sy n="140" d="100"/>
      </p:scale>
      <p:origin x="0" y="-116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274335615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169973816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337551979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78191930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270422738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51815230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395340458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1932100971"/>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262305958"/>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65809522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59DB1D-6FC0-4AD3-A574-6410649F746B}"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1318863758"/>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B1D-6FC0-4AD3-A574-6410649F746B}" type="datetimeFigureOut">
              <a:rPr lang="ru-RU" smtClean="0"/>
              <a:pPr/>
              <a:t>18.03.2025</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A59A94-ABCE-4711-9224-C490A0C6779D}" type="slidenum">
              <a:rPr lang="ru-RU" smtClean="0"/>
              <a:pPr/>
              <a:t>‹#›</a:t>
            </a:fld>
            <a:endParaRPr lang="ru-RU"/>
          </a:p>
        </p:txBody>
      </p:sp>
    </p:spTree>
    <p:extLst>
      <p:ext uri="{BB962C8B-B14F-4D97-AF65-F5344CB8AC3E}">
        <p14:creationId xmlns:p14="http://schemas.microsoft.com/office/powerpoint/2010/main" val="1057654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47426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ЕРМАКОВ </a:t>
            </a:r>
            <a:r>
              <a:rPr lang="ru-RU" sz="2000" b="1" dirty="0">
                <a:solidFill>
                  <a:srgbClr val="FE341E"/>
                </a:solidFill>
                <a:latin typeface="Times New Roman" panose="02020603050405020304" pitchFamily="18" charset="0"/>
                <a:cs typeface="Times New Roman" panose="02020603050405020304" pitchFamily="18" charset="0"/>
              </a:rPr>
              <a:t>Тимофей Иванович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443958"/>
            <a:ext cx="4366361"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Отец председателя УИК № 1058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Надежды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Тимофеевны Красновой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169551"/>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Ушел на фронт в 17 лет, в январе 1943 года. Проходил службу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 десантной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роте танковой бригады. Во время войны был трижды ранен, после чего признан врачебной комиссией ограниченно годным к военной службе и демобилизован из рядов Красной армии. Награждён Орденом Отечественной войны II степени, медалью «За боевые заслуги».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1925-1999</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6" y="233767"/>
            <a:ext cx="2545073" cy="3706136"/>
          </a:xfrm>
          <a:prstGeom prst="rect">
            <a:avLst/>
          </a:prstGeom>
        </p:spPr>
      </p:pic>
    </p:spTree>
    <p:extLst>
      <p:ext uri="{BB962C8B-B14F-4D97-AF65-F5344CB8AC3E}">
        <p14:creationId xmlns:p14="http://schemas.microsoft.com/office/powerpoint/2010/main" val="67703586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КРЫЛОВ </a:t>
            </a:r>
            <a:r>
              <a:rPr lang="ru-RU" sz="2000" b="1" dirty="0">
                <a:solidFill>
                  <a:srgbClr val="FE341E"/>
                </a:solidFill>
                <a:latin typeface="Times New Roman" panose="02020603050405020304" pitchFamily="18" charset="0"/>
                <a:cs typeface="Times New Roman" panose="02020603050405020304" pitchFamily="18" charset="0"/>
              </a:rPr>
              <a:t>Владимир Иванович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443958"/>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ТИК Гусь-Хрустального района Олега Владимировича </a:t>
            </a:r>
            <a:r>
              <a:rPr lang="ru-RU" sz="1400" b="1" dirty="0" err="1">
                <a:solidFill>
                  <a:schemeClr val="tx1">
                    <a:lumMod val="75000"/>
                    <a:lumOff val="25000"/>
                  </a:schemeClr>
                </a:solidFill>
                <a:latin typeface="Times New Roman" panose="02020603050405020304" pitchFamily="18" charset="0"/>
                <a:cs typeface="Times New Roman" panose="02020603050405020304" pitchFamily="18" charset="0"/>
              </a:rPr>
              <a:t>Багулина</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893100"/>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Призван на фронт в конце 1943 года</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Владимир Крылов служил сигнальщиком на десантном катере.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2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октября 1944 года при высадке первого броска десанта на остров Даго (сейчас это остров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Хийумаа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 Эстонии) под интенсивным огнём противника он помогал высаживать бойцов и выгружал боезапасы на берег. Заменив в ходе боя раненого пулемётчика, пулеметным огнем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подавил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противника и убил несколько фашистских захватчиков. При отходе оказывал медицинскую помощь раненным краснофлотцам. Участвовал в боях за остров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Эзель</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Сааремаа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после чего Эстония была полностью освобождена от немецких захватчиков. Приказом Верховного Главнокомандующего Иосифа Сталина в 1944 году Владимиру Крылову была объявлена благодарность. За мужество и храбрость в боях за остров Даго награжден Орденом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16.07.1926 - 03.05.1968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81" y="250191"/>
            <a:ext cx="2592570" cy="3751371"/>
          </a:xfrm>
          <a:prstGeom prst="rect">
            <a:avLst/>
          </a:prstGeom>
        </p:spPr>
      </p:pic>
    </p:spTree>
    <p:extLst>
      <p:ext uri="{BB962C8B-B14F-4D97-AF65-F5344CB8AC3E}">
        <p14:creationId xmlns:p14="http://schemas.microsoft.com/office/powerpoint/2010/main" val="9388191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МАРКОВ </a:t>
            </a:r>
            <a:r>
              <a:rPr lang="ru-RU" sz="2000" b="1" dirty="0">
                <a:solidFill>
                  <a:srgbClr val="FE341E"/>
                </a:solidFill>
                <a:latin typeface="Times New Roman" panose="02020603050405020304" pitchFamily="18" charset="0"/>
                <a:cs typeface="Times New Roman" panose="02020603050405020304" pitchFamily="18" charset="0"/>
              </a:rPr>
              <a:t>Анатолий Васильевич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540193"/>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497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Анны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Леонидовны </a:t>
            </a:r>
            <a:r>
              <a:rPr lang="ru-RU" sz="1400" b="1" dirty="0" err="1">
                <a:solidFill>
                  <a:schemeClr val="tx1">
                    <a:lumMod val="75000"/>
                    <a:lumOff val="25000"/>
                  </a:schemeClr>
                </a:solidFill>
                <a:latin typeface="Times New Roman" panose="02020603050405020304" pitchFamily="18" charset="0"/>
                <a:cs typeface="Times New Roman" panose="02020603050405020304" pitchFamily="18" charset="0"/>
              </a:rPr>
              <a:t>Баловой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600438"/>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 время Великой Отечественной войны Анатолий Марков служил командиром отделения разведки штабной батареи 133 стрелковой дивизии. Участвовал в тяжелых боях под Смоленском 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Ржевом</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воевал в Румынии. Участвовал во взятии Вены, Будапешта и Праги. Четыре раза был ранен. Награжден Орденом Отечественной войны II степени, Орденом Красной Звезды, Орденами Славы II и III степени, Медалью «За отвагу» и множеством других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наград.</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28.12.1923 – 13.07.1972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23948"/>
            <a:ext cx="2520280" cy="4200467"/>
          </a:xfrm>
          <a:prstGeom prst="rect">
            <a:avLst/>
          </a:prstGeom>
        </p:spPr>
      </p:pic>
    </p:spTree>
    <p:extLst>
      <p:ext uri="{BB962C8B-B14F-4D97-AF65-F5344CB8AC3E}">
        <p14:creationId xmlns:p14="http://schemas.microsoft.com/office/powerpoint/2010/main" val="96625025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ПАВЛОВ </a:t>
            </a:r>
            <a:r>
              <a:rPr lang="ru-RU" sz="2000" b="1" dirty="0">
                <a:solidFill>
                  <a:srgbClr val="FE341E"/>
                </a:solidFill>
                <a:latin typeface="Times New Roman" panose="02020603050405020304" pitchFamily="18" charset="0"/>
                <a:cs typeface="Times New Roman" panose="02020603050405020304" pitchFamily="18" charset="0"/>
              </a:rPr>
              <a:t>Святослав Федорович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371950"/>
            <a:ext cx="4249010"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Отец члена ТИК Фрунзенского района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города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Владимира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Светланы Святославовны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Головановой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462213"/>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Поэт-фронтовик родился 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Коврове</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 1941 году стал курсантом Владимирского пехотного училища. На фронт Святослава забрали еще до окончания учебы. Весной 1942-го он был тяжело ранен в боях, с войны пришел 19-летним инвалидом с ампутированными стопами. Выпустил несколько поэтических сборников, в которых отразил стойкость, мужество и боль фронтовиков. Стихи Павлова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печатались и продолжают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публиковаться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различных сборниках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 журналах. Его поэзия близка и тем, кто сейчас находится на передовой. Святослав Федорович награжден Орденами Славы III степени, Отечественной войны I степени, медалями, он дожил до ста лет, воспитал двух дочерей, четырех внуков и семь правнуков!</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1924 – 2005</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456" y="233119"/>
            <a:ext cx="2521442" cy="3778791"/>
          </a:xfrm>
          <a:prstGeom prst="rect">
            <a:avLst/>
          </a:prstGeom>
        </p:spPr>
      </p:pic>
    </p:spTree>
    <p:extLst>
      <p:ext uri="{BB962C8B-B14F-4D97-AF65-F5344CB8AC3E}">
        <p14:creationId xmlns:p14="http://schemas.microsoft.com/office/powerpoint/2010/main" val="128243626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РАХМАНОВ </a:t>
            </a:r>
            <a:r>
              <a:rPr lang="ru-RU" sz="2000" b="1" dirty="0">
                <a:solidFill>
                  <a:srgbClr val="FE341E"/>
                </a:solidFill>
                <a:latin typeface="Times New Roman" panose="02020603050405020304" pitchFamily="18" charset="0"/>
                <a:cs typeface="Times New Roman" panose="02020603050405020304" pitchFamily="18" charset="0"/>
              </a:rPr>
              <a:t>Виктор Васильевич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515966"/>
            <a:ext cx="425824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УИК № 244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Марины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Сергеевны Рахмановой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38499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 время войны Виктор Рахманов служил в сухопутных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войсках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механиком-водителем танка Т-34. Принимал участие в танковых сражениях,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войну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закончил в Австрии, освобождая Европу от фашистов. После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войны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работал на текстильной фабрике имени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Лакина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Награжден Орденом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Воспитал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трех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сыновей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 множество внуков.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1926-2016</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751" y="189550"/>
            <a:ext cx="2468413" cy="3750352"/>
          </a:xfrm>
          <a:prstGeom prst="rect">
            <a:avLst/>
          </a:prstGeom>
        </p:spPr>
      </p:pic>
    </p:spTree>
    <p:extLst>
      <p:ext uri="{BB962C8B-B14F-4D97-AF65-F5344CB8AC3E}">
        <p14:creationId xmlns:p14="http://schemas.microsoft.com/office/powerpoint/2010/main" val="19193570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РОГАЧЕВ </a:t>
            </a:r>
            <a:r>
              <a:rPr lang="ru-RU" sz="2000" b="1" dirty="0">
                <a:solidFill>
                  <a:srgbClr val="FE341E"/>
                </a:solidFill>
                <a:latin typeface="Times New Roman" panose="02020603050405020304" pitchFamily="18" charset="0"/>
                <a:cs typeface="Times New Roman" panose="02020603050405020304" pitchFamily="18" charset="0"/>
              </a:rPr>
              <a:t>Михаил Яковлевич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515966"/>
            <a:ext cx="5067225"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Избирательной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комиссии Владимирской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области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Татьяны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Александровны </a:t>
            </a:r>
            <a:r>
              <a:rPr lang="ru-RU" sz="1400" b="1" dirty="0" err="1">
                <a:solidFill>
                  <a:schemeClr val="tx1">
                    <a:lumMod val="75000"/>
                    <a:lumOff val="25000"/>
                  </a:schemeClr>
                </a:solidFill>
                <a:latin typeface="Times New Roman" panose="02020603050405020304" pitchFamily="18" charset="0"/>
                <a:cs typeface="Times New Roman" panose="02020603050405020304" pitchFamily="18" charset="0"/>
              </a:rPr>
              <a:t>Яконюк</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3323987"/>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Когда началась война, Михаил учился в техникуме и очень хотел защищать Родину. В 1943-ем его зачислили в стрелково-минометное училище, а через год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он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был направлен на Первый Украинский фронт. В качестве командира взвода пулеметчиков принимал участие в боях на Западной Украине, в форсировании реки Висла и оборонительных боях на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Сандомирском</a:t>
            </a:r>
            <a:r>
              <a:rPr lang="ru-RU" sz="140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smtClean="0">
                <a:solidFill>
                  <a:schemeClr val="tx1">
                    <a:lumMod val="75000"/>
                    <a:lumOff val="25000"/>
                  </a:schemeClr>
                </a:solidFill>
                <a:latin typeface="Times New Roman" panose="02020603050405020304" pitchFamily="18" charset="0"/>
                <a:cs typeface="Times New Roman" panose="02020603050405020304" pitchFamily="18" charset="0"/>
              </a:rPr>
              <a:t>плацдарме,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затем в боях в Польше и Германии. Бойцы под командованием Рогачева захватили населенный пункт и взяли в плен группу немцев, за что Михаил был награжден Орденом Отечественной войны II степени. Благодаря смелости и умению управлять взводом победил в бою с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превосходящими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силами противника 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дер.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Шенгартен</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за что награжден Орденом Красной звезды.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боях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Бреслау</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получил ранение осколком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гранаты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голову. Михаил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Яковлевич прожил долгую жизнь, получил два высших образования, был заместителем командира дивизии ракетных войск стратегического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назначения.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Вырастил сына и дочь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заслуженных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врачей РФ 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пятерых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внуков.</a:t>
            </a: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4.08.1925 – 28.02.2012</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988" y="223948"/>
            <a:ext cx="2511513" cy="3787961"/>
          </a:xfrm>
          <a:prstGeom prst="rect">
            <a:avLst/>
          </a:prstGeom>
        </p:spPr>
      </p:pic>
    </p:spTree>
    <p:extLst>
      <p:ext uri="{BB962C8B-B14F-4D97-AF65-F5344CB8AC3E}">
        <p14:creationId xmlns:p14="http://schemas.microsoft.com/office/powerpoint/2010/main" val="3688818069"/>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РЯБОВ </a:t>
            </a:r>
            <a:r>
              <a:rPr lang="ru-RU" sz="2000" b="1" dirty="0">
                <a:solidFill>
                  <a:srgbClr val="FE341E"/>
                </a:solidFill>
                <a:latin typeface="Times New Roman" panose="02020603050405020304" pitchFamily="18" charset="0"/>
                <a:cs typeface="Times New Roman" panose="02020603050405020304" pitchFamily="18" charset="0"/>
              </a:rPr>
              <a:t>Василий Алексеевич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19076" y="4515966"/>
            <a:ext cx="4326797"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1008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Светланы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Николаевны Лексиной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Войново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Меленковского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уезда (сейчас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Меленковский</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муниципальный округ).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армию был призван в 1942-ом в 17 лет.  Служил младшим сержантом зенитно-артиллерийского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полка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Прибалтийского флота. Прошел тысячи трудных километров по военным дорогам. Во время освобождения Венгрии, Чехословакии, Румынии был связистом. Много раз приходилось ползать по минным полям под носом у врага, чтобы наладить связь со своими солдатами и офицерами. Многих товарищей потерял, но судьба хранила его, и Василий остался в живых. Награжден Орденом Отечественной войны II степени, медалями.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24.04.1925 - 26.11.2001</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6" y="223949"/>
            <a:ext cx="2480716" cy="3659293"/>
          </a:xfrm>
          <a:prstGeom prst="rect">
            <a:avLst/>
          </a:prstGeom>
        </p:spPr>
      </p:pic>
    </p:spTree>
    <p:extLst>
      <p:ext uri="{BB962C8B-B14F-4D97-AF65-F5344CB8AC3E}">
        <p14:creationId xmlns:p14="http://schemas.microsoft.com/office/powerpoint/2010/main" val="133020110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СЕЛЕЗНЕВ </a:t>
            </a:r>
            <a:r>
              <a:rPr lang="ru-RU" sz="2000" b="1" dirty="0">
                <a:solidFill>
                  <a:srgbClr val="FE341E"/>
                </a:solidFill>
                <a:latin typeface="Times New Roman" panose="02020603050405020304" pitchFamily="18" charset="0"/>
                <a:cs typeface="Times New Roman" panose="02020603050405020304" pitchFamily="18" charset="0"/>
              </a:rPr>
              <a:t>Михаил Максимович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244089"/>
            <a:ext cx="4326797"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Территориальной избирательной комиссии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Ленинского района города Владимира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Анны Анатольевны Нефедовой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246769"/>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Зубаревка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Орловской области в семье крестьянина. На фронте находился с 1941 года в должности стрелка артиллерийского полка 18 ополченской стрелковой дивизии. Воевал на Смоленском, Московском,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Жиздровском</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направлениях. Участвовал в боях на Соловьевой переправе и близ города Жиздра в Смоленской области, станции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Румянцево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Московской области, в городах Брянск, Витебск, Калинин. Был тяжело ранен в правую ногу,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ее ампутировали.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После тяжелого ранения и долгого лечения был комиссован. За отвагу и храбрость, проявленные в боях, награжден Орденом Отечественной войны II степени и Орденом Отечественной войны I степени.</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1902 - 1986</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39" y="223948"/>
            <a:ext cx="2405953" cy="3848031"/>
          </a:xfrm>
          <a:prstGeom prst="rect">
            <a:avLst/>
          </a:prstGeom>
        </p:spPr>
      </p:pic>
    </p:spTree>
    <p:extLst>
      <p:ext uri="{BB962C8B-B14F-4D97-AF65-F5344CB8AC3E}">
        <p14:creationId xmlns:p14="http://schemas.microsoft.com/office/powerpoint/2010/main" val="209136057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СУРИКОВ </a:t>
            </a:r>
            <a:r>
              <a:rPr lang="ru-RU" sz="2000" b="1" dirty="0">
                <a:solidFill>
                  <a:srgbClr val="FE341E"/>
                </a:solidFill>
                <a:latin typeface="Times New Roman" panose="02020603050405020304" pitchFamily="18" charset="0"/>
                <a:cs typeface="Times New Roman" panose="02020603050405020304" pitchFamily="18" charset="0"/>
              </a:rPr>
              <a:t>Иван Васильевич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07755" y="4271479"/>
            <a:ext cx="4326797" cy="738664"/>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Двоюродный дедушка сотрудника аппарата</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Избирательной комиссии Владимирской области</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Наталии Александровны Закировой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Ивановское Суздальского района. Отправился на фронт в 18 лет. Служил в стрелковом полку, по воспоминаниям родственников, был военным разведчиком. Взял в плен «языка», благодаря чему удалось получить важную информацию о расположении и планах вражеских войск. Был награжден медалью или орденом, но точных сведений об этом нет. Погиб в бою под Витебском в январе 1944 года. Похоронен в братской могиле у деревни Малые Мисники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Лиозненского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района Витебской области Республики Беларусь. Его имя занесено в книгу Памяти Владимирской области.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1925 - 1944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755" y="297694"/>
            <a:ext cx="2492037" cy="3816290"/>
          </a:xfrm>
          <a:prstGeom prst="rect">
            <a:avLst/>
          </a:prstGeom>
        </p:spPr>
      </p:pic>
    </p:spTree>
    <p:extLst>
      <p:ext uri="{BB962C8B-B14F-4D97-AF65-F5344CB8AC3E}">
        <p14:creationId xmlns:p14="http://schemas.microsoft.com/office/powerpoint/2010/main" val="286597321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a:solidFill>
                  <a:srgbClr val="FE341E"/>
                </a:solidFill>
                <a:latin typeface="Times New Roman" panose="02020603050405020304" pitchFamily="18" charset="0"/>
                <a:cs typeface="Times New Roman" panose="02020603050405020304" pitchFamily="18" charset="0"/>
              </a:rPr>
              <a:t>Титов Дмитрий Николаевич </a:t>
            </a:r>
            <a:endParaRPr lang="ru-RU" sz="2000" b="1" dirty="0">
              <a:solidFill>
                <a:srgbClr val="FE341E"/>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56609C5-AEF8-4724-A573-55CE63892ACC}"/>
              </a:ext>
            </a:extLst>
          </p:cNvPr>
          <p:cNvSpPr txBox="1"/>
          <p:nvPr/>
        </p:nvSpPr>
        <p:spPr>
          <a:xfrm>
            <a:off x="212970" y="4443958"/>
            <a:ext cx="4332904"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Прадедушка заместителя председателя УИК № 118 Анастасии Олеговны Успенской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475037"/>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Дмитрий Титов родился и вырос в селе Андреевское Юрьев-Польского района Владимирской области. Женился, в семье родилось восемь детей. Когда началась война, Дмитрий Николаевич работал на заводе в городе Юрьев-Польский. Была бронь, но когда завод решили эвакуировать на Урал, он, понимая, что семье будет трудно выжить без кормильца, решил уйти на фронт и оставить жене и детям свою карточку красноармейца, благодаря которой они могли получать помощь от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государства. 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военном пути Дмитрия Титова практически ничего не известно. Его призвали осенью 1941 года, а через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год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жена Прасковья Алексеевна получила извещение о том, что муж пропал без вести. Возможно Дмитрий Николаевич погиб под Сталинградом, точных данных о захоронении нет</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1900 – 1942</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78" y="223949"/>
            <a:ext cx="2442736" cy="3669197"/>
          </a:xfrm>
          <a:prstGeom prst="rect">
            <a:avLst/>
          </a:prstGeom>
        </p:spPr>
      </p:pic>
    </p:spTree>
    <p:extLst>
      <p:ext uri="{BB962C8B-B14F-4D97-AF65-F5344CB8AC3E}">
        <p14:creationId xmlns:p14="http://schemas.microsoft.com/office/powerpoint/2010/main" val="220758284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АБРАМОВ </a:t>
            </a:r>
            <a:r>
              <a:rPr lang="ru-RU" sz="2000" b="1" dirty="0">
                <a:solidFill>
                  <a:srgbClr val="FE341E"/>
                </a:solidFill>
                <a:latin typeface="Times New Roman" panose="02020603050405020304" pitchFamily="18" charset="0"/>
                <a:cs typeface="Times New Roman" panose="02020603050405020304" pitchFamily="18" charset="0"/>
              </a:rPr>
              <a:t>Андрей Алексеевич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90436" y="4014641"/>
            <a:ext cx="4355437" cy="95410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Территориальной избирательной комиссии </a:t>
            </a:r>
          </a:p>
          <a:p>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Собинского</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муниципального округа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Олега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Вячеславовича Трусова </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893100"/>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Призван на фронт в 1942 году, командовал противотанковой ротой.  Награжден Орденом Красной Звезды. У населенного пункта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Шорокшар</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под Будапештом отправился в разведку с небольшим отрядом. Им удалось захватить «языка» и получить от него ценные сведения.  При наступлении Красной армии 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Шорокшаре</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Абрамов в числе первых ворвался в траншеи противника. В боях в предместье Будапешта в январе 1945-го со своей ротой уничтожил из противотанковых ружей четыре вражеские пушки и бронетранспортер. В уличных боях рота получила приказ захватить жандармерию, из которой вели сильный огонь солдаты СС. Абрамов повел за собой своих бойцов и ворвался в дом с гранатами и пистолетом. Засевшие в здании гитлеровцы были уничтожены, остальные сдались в плен. В этот день противотанковая рота взяла в плен свыше 150 солдат противника.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1922-1973</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36" y="267494"/>
            <a:ext cx="2670024" cy="3672408"/>
          </a:xfrm>
          <a:prstGeom prst="rect">
            <a:avLst/>
          </a:prstGeom>
        </p:spPr>
      </p:pic>
    </p:spTree>
    <p:extLst>
      <p:ext uri="{BB962C8B-B14F-4D97-AF65-F5344CB8AC3E}">
        <p14:creationId xmlns:p14="http://schemas.microsoft.com/office/powerpoint/2010/main" val="376831068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ШИШКИНА </a:t>
            </a:r>
            <a:r>
              <a:rPr lang="ru-RU" sz="2000" b="1" dirty="0">
                <a:solidFill>
                  <a:srgbClr val="FE341E"/>
                </a:solidFill>
                <a:latin typeface="Times New Roman" panose="02020603050405020304" pitchFamily="18" charset="0"/>
                <a:cs typeface="Times New Roman" panose="02020603050405020304" pitchFamily="18" charset="0"/>
              </a:rPr>
              <a:t>Тамара </a:t>
            </a:r>
            <a:r>
              <a:rPr lang="ru-RU" sz="2000" b="1" dirty="0" err="1">
                <a:solidFill>
                  <a:srgbClr val="FE341E"/>
                </a:solidFill>
                <a:latin typeface="Times New Roman" panose="02020603050405020304" pitchFamily="18" charset="0"/>
                <a:cs typeface="Times New Roman" panose="02020603050405020304" pitchFamily="18" charset="0"/>
              </a:rPr>
              <a:t>Евдокимовна</a:t>
            </a:r>
            <a:r>
              <a:rPr lang="ru-RU" sz="2000" b="1" dirty="0">
                <a:solidFill>
                  <a:srgbClr val="FE341E"/>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144971"/>
            <a:ext cx="4294353" cy="95410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Бабушка председателя УИК № 812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Ольги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Анатольевны Шишкиной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и секретаря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УИК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812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Натальи Алексеевны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Легачёвой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677656"/>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Тамара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Евдокимовна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родилась в 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Зашиха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Вязниковского района, в семье, где было семеро детей. В начале войны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ей исполнилось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14 лет, и она пошла работать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колхоз - нужно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было кормить защитников Родины.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Ежедневная норма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для подростка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вскопать участок размером в сотку, засеять его, вырастить и убрать урожай</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Траву косили вручную серпами. Через два года девушку отправили работать на Владимирский тракторный завод в цех по производству снарядов для военной техники. Там она стала мастером. Тамара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Евдокимовна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 труженик тыла, мать-героиня, воспитала пятерых детей, у нее 10 внуков, 13 правнуков, 3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праправнука!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До недавнего времени выступала в коллективе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Лукновского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дома народного творчества, а сейчас поет на семейных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торжествах.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Награждена многочисленными медалями.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17.04.1927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8" name="TextBox 7">
            <a:extLst>
              <a:ext uri="{FF2B5EF4-FFF2-40B4-BE49-F238E27FC236}">
                <a16:creationId xmlns:a16="http://schemas.microsoft.com/office/drawing/2014/main" id="{171CFA55-36F4-4DBF-B8A2-E0848A116AF7}"/>
              </a:ext>
            </a:extLst>
          </p:cNvPr>
          <p:cNvSpPr txBox="1"/>
          <p:nvPr/>
        </p:nvSpPr>
        <p:spPr>
          <a:xfrm rot="5400000">
            <a:off x="7717459" y="2412425"/>
            <a:ext cx="2570894" cy="338554"/>
          </a:xfrm>
          <a:prstGeom prst="rect">
            <a:avLst/>
          </a:prstGeom>
          <a:noFill/>
        </p:spPr>
        <p:txBody>
          <a:bodyPr wrap="square" rtlCol="0">
            <a:spAutoFit/>
          </a:bodyPr>
          <a:lstStyle/>
          <a:p>
            <a:endParaRPr lang="ru-RU" sz="1600" i="1" dirty="0">
              <a:solidFill>
                <a:srgbClr val="C00000"/>
              </a:solidFill>
              <a:latin typeface="Times New Roman" panose="02020603050405020304" pitchFamily="18" charset="0"/>
              <a:cs typeface="Times New Roman" panose="02020603050405020304" pitchFamily="18" charset="0"/>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94" y="130158"/>
            <a:ext cx="2350067" cy="3960440"/>
          </a:xfrm>
          <a:prstGeom prst="rect">
            <a:avLst/>
          </a:prstGeom>
        </p:spPr>
      </p:pic>
    </p:spTree>
    <p:extLst>
      <p:ext uri="{BB962C8B-B14F-4D97-AF65-F5344CB8AC3E}">
        <p14:creationId xmlns:p14="http://schemas.microsoft.com/office/powerpoint/2010/main" val="379328909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БАЛАШОВ </a:t>
            </a:r>
            <a:r>
              <a:rPr lang="ru-RU" sz="2000" b="1" dirty="0">
                <a:solidFill>
                  <a:srgbClr val="FE341E"/>
                </a:solidFill>
                <a:latin typeface="Times New Roman" panose="02020603050405020304" pitchFamily="18" charset="0"/>
                <a:cs typeface="Times New Roman" panose="02020603050405020304" pitchFamily="18" charset="0"/>
              </a:rPr>
              <a:t>Николай Иванович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443958"/>
            <a:ext cx="4366361"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119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Екатерины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Вячеславовны Дмитриевой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169551"/>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 время Великой Отечественной войны служил в тыловых частях Московского военного округа. Был сапожником и шил сапоги военным. Служил до 1946 года. Воспитал двух дочерей. Награжден медалями «За доблестный труд в Великой Отечественной войне 1941-1945 годов», «За победу над Германией в Великой Отечественной войне 1941-1945 годов</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1909 – 1984</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62" y="312127"/>
            <a:ext cx="2479675" cy="3581400"/>
          </a:xfrm>
          <a:prstGeom prst="rect">
            <a:avLst/>
          </a:prstGeom>
        </p:spPr>
      </p:pic>
    </p:spTree>
    <p:extLst>
      <p:ext uri="{BB962C8B-B14F-4D97-AF65-F5344CB8AC3E}">
        <p14:creationId xmlns:p14="http://schemas.microsoft.com/office/powerpoint/2010/main" val="224884971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БЕЛОВ </a:t>
            </a:r>
            <a:r>
              <a:rPr lang="ru-RU" sz="2000" b="1" dirty="0">
                <a:solidFill>
                  <a:srgbClr val="FE341E"/>
                </a:solidFill>
                <a:latin typeface="Times New Roman" panose="02020603050405020304" pitchFamily="18" charset="0"/>
                <a:cs typeface="Times New Roman" panose="02020603050405020304" pitchFamily="18" charset="0"/>
              </a:rPr>
              <a:t>Сергей Иванович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515966"/>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497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Анны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Леонидовны </a:t>
            </a:r>
            <a:r>
              <a:rPr lang="ru-RU" sz="1400" b="1" dirty="0" err="1">
                <a:solidFill>
                  <a:schemeClr val="tx1">
                    <a:lumMod val="75000"/>
                    <a:lumOff val="25000"/>
                  </a:schemeClr>
                </a:solidFill>
                <a:latin typeface="Times New Roman" panose="02020603050405020304" pitchFamily="18" charset="0"/>
                <a:cs typeface="Times New Roman" panose="02020603050405020304" pitchFamily="18" charset="0"/>
              </a:rPr>
              <a:t>Баловой</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169551"/>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Призван на фронт летом 1941 года. Прошёл войну от начала и до конца. Был командиром орудия 146 стрелковой дивизии 49 армии, ранен в боях на Днепре. Сергей Белов дошел до Бранденбургских ворот в Берлине и расписался на здании Рейхстага. Награжден Орденом Красной Звезды, Орденом Славы III степени, Медалью «За отвагу</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15.05.1910 – 17.04.1977</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5486"/>
            <a:ext cx="2585430" cy="3744416"/>
          </a:xfrm>
          <a:prstGeom prst="rect">
            <a:avLst/>
          </a:prstGeom>
        </p:spPr>
      </p:pic>
    </p:spTree>
    <p:extLst>
      <p:ext uri="{BB962C8B-B14F-4D97-AF65-F5344CB8AC3E}">
        <p14:creationId xmlns:p14="http://schemas.microsoft.com/office/powerpoint/2010/main" val="362548404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БОБКОВ </a:t>
            </a:r>
            <a:r>
              <a:rPr lang="ru-RU" sz="2000" b="1" dirty="0">
                <a:solidFill>
                  <a:srgbClr val="FE341E"/>
                </a:solidFill>
                <a:latin typeface="Times New Roman" panose="02020603050405020304" pitchFamily="18" charset="0"/>
                <a:cs typeface="Times New Roman" panose="02020603050405020304" pitchFamily="18" charset="0"/>
              </a:rPr>
              <a:t>Александр Васильевич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371950"/>
            <a:ext cx="4249010"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Двоюродный дедушка председателя ТИК Суздальского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района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Ирины Андреевны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Логиновой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677656"/>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Ушел на фронт в 19 лет в 1941 году. Прошел путь от Кавказа до Калининграда. Уже в 1942-ом стал сержантом, командиром миномета. В оборонительном бою огнем своего станкового пулемета отразил две атаки фашистов, при этом уничтожив сорок гитлеровцев. Был ранен, но только после отражения атаки передал пулемет второму номеру. За этот подвиг получил Орден Красной Звезды. В 1944-ом во время прорыва обороны противника по приказу командира первым вышел из укрытия, несмотря на огонь и разрывы снарядов, товарищи поднялись за ним. Награжден еще одним Орденом Красной Звезды.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Через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год снова был ранен и остался в строю. За проявленную смелость, мужество и отвагу награжден Орденом Славы III степени. После войны работал председателем колхоза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селе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Сахтыш</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Ивановской области.  Воспитал двух дочерей, четырех внуков</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27.07.1922 – 18.04.1976</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7019"/>
            <a:ext cx="2522059" cy="3666823"/>
          </a:xfrm>
          <a:prstGeom prst="rect">
            <a:avLst/>
          </a:prstGeom>
        </p:spPr>
      </p:pic>
    </p:spTree>
    <p:extLst>
      <p:ext uri="{BB962C8B-B14F-4D97-AF65-F5344CB8AC3E}">
        <p14:creationId xmlns:p14="http://schemas.microsoft.com/office/powerpoint/2010/main" val="232799493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ВАНИЧЕВ </a:t>
            </a:r>
            <a:r>
              <a:rPr lang="ru-RU" sz="2000" b="1" dirty="0">
                <a:solidFill>
                  <a:srgbClr val="FE341E"/>
                </a:solidFill>
                <a:latin typeface="Times New Roman" panose="02020603050405020304" pitchFamily="18" charset="0"/>
                <a:cs typeface="Times New Roman" panose="02020603050405020304" pitchFamily="18" charset="0"/>
              </a:rPr>
              <a:t>Алексей Спиридонович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371950"/>
            <a:ext cx="4366361" cy="523220"/>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Родственник председателя УИК №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680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Светланы Николаевны Ваничевой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600438"/>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Макарово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Ковровского района. Призван на фронт летом 1941 года. Служил в звании старшего сержанта, был командиром батареи противотанковых пушек. В одном из боев в районе села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Надьковичи</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(Будапешт) Алексей Спиридонович проявил отвагу и героизм, лично взял в плен немецкого полковника и 11 солдат. За этот подвиг 15 апреля 1945 года награжден Орденом Отечественной войны II степени. Был трижды ранен. После войны вернулся в родную деревню.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09.11.1902г. - 30.10.1965</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23949"/>
            <a:ext cx="2662601" cy="3648749"/>
          </a:xfrm>
          <a:prstGeom prst="rect">
            <a:avLst/>
          </a:prstGeom>
        </p:spPr>
      </p:pic>
    </p:spTree>
    <p:extLst>
      <p:ext uri="{BB962C8B-B14F-4D97-AF65-F5344CB8AC3E}">
        <p14:creationId xmlns:p14="http://schemas.microsoft.com/office/powerpoint/2010/main" val="1604822779"/>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ГОДКОВ </a:t>
            </a:r>
            <a:r>
              <a:rPr lang="ru-RU" sz="2000" b="1" dirty="0">
                <a:solidFill>
                  <a:srgbClr val="FE341E"/>
                </a:solidFill>
                <a:latin typeface="Times New Roman" panose="02020603050405020304" pitchFamily="18" charset="0"/>
                <a:cs typeface="Times New Roman" panose="02020603050405020304" pitchFamily="18" charset="0"/>
              </a:rPr>
              <a:t>Евгений Федорович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443958"/>
            <a:ext cx="4249010"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ТИК Ковровского района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Ольги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Владимировны </a:t>
            </a:r>
            <a:r>
              <a:rPr lang="ru-RU" sz="1400" b="1" dirty="0" err="1">
                <a:solidFill>
                  <a:schemeClr val="tx1">
                    <a:lumMod val="75000"/>
                    <a:lumOff val="25000"/>
                  </a:schemeClr>
                </a:solidFill>
                <a:latin typeface="Times New Roman" panose="02020603050405020304" pitchFamily="18" charset="0"/>
                <a:cs typeface="Times New Roman" panose="02020603050405020304" pitchFamily="18" charset="0"/>
              </a:rPr>
              <a:t>Балаевой</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815882"/>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Благовещенское Муромского района. В сентябре 1941-го в 19 лет был призван в ряды Красной армии. Служил в разведывательном авиационном полку механиком по фотооборудованию. Обеспечил более 900 вылетов исправными фотоаппаратами, причем техника ни разу не отказала при съемке объектов, что позволило вскрыть систему обороны врага.  Евгений Годков оборудовал более 50 самолетов под плановое и перспективное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фотографирование. Награжден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медалью «За боевые заслуги», Орденом Отечественной войны II степени.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14.06.1922 - 1994</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10" y="319420"/>
            <a:ext cx="2411078" cy="3692490"/>
          </a:xfrm>
          <a:prstGeom prst="rect">
            <a:avLst/>
          </a:prstGeom>
        </p:spPr>
      </p:pic>
    </p:spTree>
    <p:extLst>
      <p:ext uri="{BB962C8B-B14F-4D97-AF65-F5344CB8AC3E}">
        <p14:creationId xmlns:p14="http://schemas.microsoft.com/office/powerpoint/2010/main" val="171605737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ДОБРОХОТОВ </a:t>
            </a:r>
            <a:r>
              <a:rPr lang="ru-RU" sz="2000" b="1" dirty="0">
                <a:solidFill>
                  <a:srgbClr val="FE341E"/>
                </a:solidFill>
                <a:latin typeface="Times New Roman" panose="02020603050405020304" pitchFamily="18" charset="0"/>
                <a:cs typeface="Times New Roman" panose="02020603050405020304" pitchFamily="18" charset="0"/>
              </a:rPr>
              <a:t>Анатолий Михайлович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515966"/>
            <a:ext cx="4249010"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762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Елены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Евгеньевны Балясниковой </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Всю войну прослужил рядовым солдатом-разведчиком в стрелковой бригаде морского десантного корпуса на Карельском фронте в районе Печенеги. Участвовал в смелых и решительных операциях бригады, зачастую в тылу противника. Будучи наводчиком пулемета, в октябре 1944 года был тяжело ранен – левую руку перебило в плече. Пять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дней после ранения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находился на поле боя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только на шестой день был доставлен самолетом в Мурманск на лечение. В 1946 году представлен к Ордену Славы III степени. Награжден медалью «За оборону Советского Заполярья».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1906 – 1972</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58" y="302776"/>
            <a:ext cx="2426034" cy="3600102"/>
          </a:xfrm>
          <a:prstGeom prst="rect">
            <a:avLst/>
          </a:prstGeom>
        </p:spPr>
      </p:pic>
    </p:spTree>
    <p:extLst>
      <p:ext uri="{BB962C8B-B14F-4D97-AF65-F5344CB8AC3E}">
        <p14:creationId xmlns:p14="http://schemas.microsoft.com/office/powerpoint/2010/main" val="281634734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ЕРАСОВ </a:t>
            </a:r>
            <a:r>
              <a:rPr lang="ru-RU" sz="2000" b="1" dirty="0">
                <a:solidFill>
                  <a:srgbClr val="FE341E"/>
                </a:solidFill>
                <a:latin typeface="Times New Roman" panose="02020603050405020304" pitchFamily="18" charset="0"/>
                <a:cs typeface="Times New Roman" panose="02020603050405020304" pitchFamily="18" charset="0"/>
              </a:rPr>
              <a:t>Сергей Семёнович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61052" y="4443958"/>
            <a:ext cx="4284821"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762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Елены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Евгеньевны Балясниковой </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38499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Вступил в ряды Красной Армии в 1941 году. С февраля 1942 по март 1943 участвовал в боях Северо-Западного фронта в саперном батальоне 11-й Армии, где получил контузию. После лечения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участвовал 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боях в составе отдельной стрелковой бригады Прибалтийского фронта</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Продолжил военную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службу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мирное время. В 1946 году представлен к Ордену Отечественной войны II степени. Награжден медалью «За отвагу».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1923 - 1987</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52" y="223948"/>
            <a:ext cx="2391120" cy="3787961"/>
          </a:xfrm>
          <a:prstGeom prst="rect">
            <a:avLst/>
          </a:prstGeom>
        </p:spPr>
      </p:pic>
    </p:spTree>
    <p:extLst>
      <p:ext uri="{BB962C8B-B14F-4D97-AF65-F5344CB8AC3E}">
        <p14:creationId xmlns:p14="http://schemas.microsoft.com/office/powerpoint/2010/main" val="117520480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theme/theme1.xml><?xml version="1.0" encoding="utf-8"?>
<a:theme xmlns:a="http://schemas.openxmlformats.org/drawingml/2006/main" name="den` pobublR">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14787</TotalTime>
  <Words>2155</Words>
  <Application>Microsoft Office PowerPoint</Application>
  <PresentationFormat>Экран (16:9)</PresentationFormat>
  <Paragraphs>134</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den` pobublR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pressa33</cp:lastModifiedBy>
  <cp:revision>512</cp:revision>
  <cp:lastPrinted>2025-02-25T11:41:52Z</cp:lastPrinted>
  <dcterms:created xsi:type="dcterms:W3CDTF">2014-04-21T10:34:05Z</dcterms:created>
  <dcterms:modified xsi:type="dcterms:W3CDTF">2025-03-18T07:50:02Z</dcterms:modified>
</cp:coreProperties>
</file>