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09" r:id="rId2"/>
    <p:sldId id="508" r:id="rId3"/>
    <p:sldId id="511" r:id="rId4"/>
    <p:sldId id="512" r:id="rId5"/>
    <p:sldId id="513" r:id="rId6"/>
    <p:sldId id="514" r:id="rId7"/>
    <p:sldId id="515" r:id="rId8"/>
    <p:sldId id="529" r:id="rId9"/>
    <p:sldId id="516" r:id="rId10"/>
    <p:sldId id="517" r:id="rId11"/>
    <p:sldId id="518" r:id="rId12"/>
    <p:sldId id="530" r:id="rId13"/>
    <p:sldId id="531" r:id="rId14"/>
    <p:sldId id="532" r:id="rId15"/>
    <p:sldId id="533" r:id="rId16"/>
    <p:sldId id="520" r:id="rId17"/>
    <p:sldId id="519" r:id="rId18"/>
    <p:sldId id="521" r:id="rId19"/>
    <p:sldId id="534" r:id="rId20"/>
    <p:sldId id="522" r:id="rId21"/>
    <p:sldId id="528" r:id="rId22"/>
    <p:sldId id="535" r:id="rId23"/>
    <p:sldId id="536" r:id="rId24"/>
    <p:sldId id="523" r:id="rId25"/>
    <p:sldId id="537" r:id="rId26"/>
    <p:sldId id="527" r:id="rId27"/>
    <p:sldId id="538" r:id="rId28"/>
    <p:sldId id="526" r:id="rId29"/>
    <p:sldId id="524" r:id="rId30"/>
    <p:sldId id="525" r:id="rId31"/>
  </p:sldIdLst>
  <p:sldSz cx="9144000" cy="5143500" type="screen16x9"/>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4" orient="horz" pos="2436" userDrawn="1">
          <p15:clr>
            <a:srgbClr val="A4A3A4"/>
          </p15:clr>
        </p15:guide>
        <p15:guide id="6" orient="horz" pos="3176" userDrawn="1">
          <p15:clr>
            <a:srgbClr val="A4A3A4"/>
          </p15:clr>
        </p15:guide>
        <p15:guide id="7" pos="1927">
          <p15:clr>
            <a:srgbClr val="A4A3A4"/>
          </p15:clr>
        </p15:guide>
        <p15:guide id="8" pos="3833">
          <p15:clr>
            <a:srgbClr val="A4A3A4"/>
          </p15:clr>
        </p15:guide>
        <p15:guide id="9" pos="625" userDrawn="1">
          <p15:clr>
            <a:srgbClr val="A4A3A4"/>
          </p15:clr>
        </p15:guide>
        <p15:guide id="10" pos="5546" userDrawn="1">
          <p15:clr>
            <a:srgbClr val="A4A3A4"/>
          </p15:clr>
        </p15:guide>
        <p15:guide id="12" pos="4513" userDrawn="1">
          <p15:clr>
            <a:srgbClr val="A4A3A4"/>
          </p15:clr>
        </p15:guide>
        <p15:guide id="13" orient="horz" pos="214" userDrawn="1">
          <p15:clr>
            <a:srgbClr val="A4A3A4"/>
          </p15:clr>
        </p15:guide>
        <p15:guide id="15" orient="horz" pos="2119">
          <p15:clr>
            <a:srgbClr val="A4A3A4"/>
          </p15:clr>
        </p15:guide>
        <p15:guide id="16" orient="horz" pos="516" userDrawn="1">
          <p15:clr>
            <a:srgbClr val="A4A3A4"/>
          </p15:clr>
        </p15:guide>
        <p15:guide id="17" pos="4468">
          <p15:clr>
            <a:srgbClr val="A4A3A4"/>
          </p15:clr>
        </p15:guide>
        <p15:guide id="18" pos="2744" userDrawn="1">
          <p15:clr>
            <a:srgbClr val="A4A3A4"/>
          </p15:clr>
        </p15:guide>
        <p15:guide id="19" pos="187" userDrawn="1">
          <p15:clr>
            <a:srgbClr val="A4A3A4"/>
          </p15:clr>
        </p15:guide>
        <p15:guide id="20" pos="1655" userDrawn="1">
          <p15:clr>
            <a:srgbClr val="A4A3A4"/>
          </p15:clr>
        </p15:guide>
        <p15:guide id="21" orient="horz" pos="730" userDrawn="1">
          <p15:clr>
            <a:srgbClr val="A4A3A4"/>
          </p15:clr>
        </p15:guide>
        <p15:guide id="22" orient="horz" pos="3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341E"/>
    <a:srgbClr val="FF091E"/>
    <a:srgbClr val="FF6100"/>
    <a:srgbClr val="E30613"/>
    <a:srgbClr val="7D7447"/>
    <a:srgbClr val="F1EDE3"/>
    <a:srgbClr val="A49960"/>
    <a:srgbClr val="B6AD80"/>
    <a:srgbClr val="857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p:cViewPr varScale="1">
        <p:scale>
          <a:sx n="102" d="100"/>
          <a:sy n="102" d="100"/>
        </p:scale>
        <p:origin x="672" y="102"/>
      </p:cViewPr>
      <p:guideLst>
        <p:guide orient="horz" pos="1620"/>
        <p:guide pos="2880"/>
        <p:guide orient="horz" pos="2436"/>
        <p:guide orient="horz" pos="3176"/>
        <p:guide pos="1927"/>
        <p:guide pos="3833"/>
        <p:guide pos="625"/>
        <p:guide pos="5546"/>
        <p:guide pos="4513"/>
        <p:guide orient="horz" pos="214"/>
        <p:guide orient="horz" pos="2119"/>
        <p:guide orient="horz" pos="516"/>
        <p:guide pos="4468"/>
        <p:guide pos="2744"/>
        <p:guide pos="187"/>
        <p:guide pos="1655"/>
        <p:guide orient="horz" pos="730"/>
        <p:guide orient="horz" pos="324"/>
      </p:guideLst>
    </p:cSldViewPr>
  </p:slideViewPr>
  <p:notesTextViewPr>
    <p:cViewPr>
      <p:scale>
        <a:sx n="1" d="1"/>
        <a:sy n="1" d="1"/>
      </p:scale>
      <p:origin x="0" y="0"/>
    </p:cViewPr>
  </p:notesTextViewPr>
  <p:sorterViewPr>
    <p:cViewPr>
      <p:scale>
        <a:sx n="140" d="100"/>
        <a:sy n="140" d="100"/>
      </p:scale>
      <p:origin x="0" y="-116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559DB1D-6FC0-4AD3-A574-6410649F746B}" type="datetimeFigureOut">
              <a:rPr lang="ru-RU" smtClean="0"/>
              <a:pPr/>
              <a:t>19.03.2026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2743356157"/>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59DB1D-6FC0-4AD3-A574-6410649F746B}" type="datetimeFigureOut">
              <a:rPr lang="ru-RU" smtClean="0"/>
              <a:pPr/>
              <a:t>19.03.2026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1699738160"/>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59DB1D-6FC0-4AD3-A574-6410649F746B}" type="datetimeFigureOut">
              <a:rPr lang="ru-RU" smtClean="0"/>
              <a:pPr/>
              <a:t>19.03.2026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3375519797"/>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59DB1D-6FC0-4AD3-A574-6410649F746B}" type="datetimeFigureOut">
              <a:rPr lang="ru-RU" smtClean="0"/>
              <a:pPr/>
              <a:t>19.03.2026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78191930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559DB1D-6FC0-4AD3-A574-6410649F746B}" type="datetimeFigureOut">
              <a:rPr lang="ru-RU" smtClean="0"/>
              <a:pPr/>
              <a:t>19.03.2026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2704227382"/>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559DB1D-6FC0-4AD3-A574-6410649F746B}" type="datetimeFigureOut">
              <a:rPr lang="ru-RU" smtClean="0"/>
              <a:pPr/>
              <a:t>19.03.2026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518152303"/>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559DB1D-6FC0-4AD3-A574-6410649F746B}" type="datetimeFigureOut">
              <a:rPr lang="ru-RU" smtClean="0"/>
              <a:pPr/>
              <a:t>19.03.2026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395340458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559DB1D-6FC0-4AD3-A574-6410649F746B}" type="datetimeFigureOut">
              <a:rPr lang="ru-RU" smtClean="0"/>
              <a:pPr/>
              <a:t>19.03.2026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1932100971"/>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59DB1D-6FC0-4AD3-A574-6410649F746B}" type="datetimeFigureOut">
              <a:rPr lang="ru-RU" smtClean="0"/>
              <a:pPr/>
              <a:t>19.03.2026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262305958"/>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559DB1D-6FC0-4AD3-A574-6410649F746B}" type="datetimeFigureOut">
              <a:rPr lang="ru-RU" smtClean="0"/>
              <a:pPr/>
              <a:t>19.03.2026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658095226"/>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559DB1D-6FC0-4AD3-A574-6410649F746B}" type="datetimeFigureOut">
              <a:rPr lang="ru-RU" smtClean="0"/>
              <a:pPr/>
              <a:t>19.03.2026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1318863758"/>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B1D-6FC0-4AD3-A574-6410649F746B}" type="datetimeFigureOut">
              <a:rPr lang="ru-RU" smtClean="0"/>
              <a:pPr/>
              <a:t>19.03.2026</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A59A94-ABCE-4711-9224-C490A0C6779D}" type="slidenum">
              <a:rPr lang="ru-RU" smtClean="0"/>
              <a:pPr/>
              <a:t>‹#›</a:t>
            </a:fld>
            <a:endParaRPr lang="ru-RU"/>
          </a:p>
        </p:txBody>
      </p:sp>
    </p:spTree>
    <p:extLst>
      <p:ext uri="{BB962C8B-B14F-4D97-AF65-F5344CB8AC3E}">
        <p14:creationId xmlns:p14="http://schemas.microsoft.com/office/powerpoint/2010/main" val="1057654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06647426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ЕРАСОВ </a:t>
            </a:r>
            <a:r>
              <a:rPr lang="ru-RU" sz="2000" b="1" dirty="0">
                <a:solidFill>
                  <a:srgbClr val="FE341E"/>
                </a:solidFill>
                <a:latin typeface="Times New Roman" panose="02020603050405020304" pitchFamily="18" charset="0"/>
                <a:cs typeface="Times New Roman" panose="02020603050405020304" pitchFamily="18" charset="0"/>
              </a:rPr>
              <a:t>Сергей Семёнович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61052" y="4443958"/>
            <a:ext cx="4284821"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762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Елены Балясниковой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38499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Вступил в ряды Красной Армии в 1941 году. С февраля 1942 по март 1943 участвовал в боях Северо-Западного фронта в саперном батальоне 11-й Армии, где получил контузию. После лечения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участвовал в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боях в составе отдельной стрелковой бригады Прибалтийского фронта</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Продолжил военную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службу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мирное время. В 1946 году представлен к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Награжден медалью «За отвагу».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1923 - 1987</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052" y="223948"/>
            <a:ext cx="2391120" cy="3787961"/>
          </a:xfrm>
          <a:prstGeom prst="rect">
            <a:avLst/>
          </a:prstGeom>
        </p:spPr>
      </p:pic>
    </p:spTree>
    <p:extLst>
      <p:ext uri="{BB962C8B-B14F-4D97-AF65-F5344CB8AC3E}">
        <p14:creationId xmlns:p14="http://schemas.microsoft.com/office/powerpoint/2010/main" val="1175204807"/>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ЕРМАКОВ </a:t>
            </a:r>
            <a:r>
              <a:rPr lang="ru-RU" sz="2000" b="1" dirty="0">
                <a:solidFill>
                  <a:srgbClr val="FE341E"/>
                </a:solidFill>
                <a:latin typeface="Times New Roman" panose="02020603050405020304" pitchFamily="18" charset="0"/>
                <a:cs typeface="Times New Roman" panose="02020603050405020304" pitchFamily="18" charset="0"/>
              </a:rPr>
              <a:t>Тимофей Иванович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443958"/>
            <a:ext cx="4366361"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Отец председателя УИК № 1058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Надежды Красновой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169551"/>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Ушел на фронт в 17 лет, в январе 1943 года. Проходил службу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 десантной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роте танковой бригады. Во время войны был трижды ранен, после чего признан врачебной комиссией ограниченно годным к военной службе и демобилизован из рядов Красной армии. Награждён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медалью «За боевые заслуги».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1925 - 1999</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6" y="233767"/>
            <a:ext cx="2545073" cy="3706136"/>
          </a:xfrm>
          <a:prstGeom prst="rect">
            <a:avLst/>
          </a:prstGeom>
        </p:spPr>
      </p:pic>
    </p:spTree>
    <p:extLst>
      <p:ext uri="{BB962C8B-B14F-4D97-AF65-F5344CB8AC3E}">
        <p14:creationId xmlns:p14="http://schemas.microsoft.com/office/powerpoint/2010/main" val="67703586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ЖЕЗЛОВ </a:t>
            </a:r>
            <a:r>
              <a:rPr lang="ru-RU" sz="2000" b="1" dirty="0">
                <a:solidFill>
                  <a:srgbClr val="FE341E"/>
                </a:solidFill>
                <a:latin typeface="Times New Roman" panose="02020603050405020304" pitchFamily="18" charset="0"/>
                <a:cs typeface="Times New Roman" panose="02020603050405020304" pitchFamily="18" charset="0"/>
              </a:rPr>
              <a:t>Иван Михайлович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443958"/>
            <a:ext cx="4249010"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Прадедушка члена УИК №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780</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Ольги Шиловской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843558"/>
            <a:ext cx="5876732" cy="1815882"/>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Ушел на фронт в 1941-ом из Ржевского района Калининской области. В августе 1943 года в бою за село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Церковщина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несмотря на сильный минометный огонь противника, своевременно устранял повреждения телефонной линии, что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помогало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командованию полка правильно руководить боем. В этом сражении Иван Жезлов исправил 12 линейных повреждений. Потом был тяжело ранен в ногу, лечился в госпитале, откуда был уволен в запас с инвалидностью. Награжден орденом Отечественной войны I степени.</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1.02.1922 – 28.05.1983</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24" y="312878"/>
            <a:ext cx="2405177" cy="3611584"/>
          </a:xfrm>
          <a:prstGeom prst="rect">
            <a:avLst/>
          </a:prstGeom>
        </p:spPr>
      </p:pic>
    </p:spTree>
    <p:extLst>
      <p:ext uri="{BB962C8B-B14F-4D97-AF65-F5344CB8AC3E}">
        <p14:creationId xmlns:p14="http://schemas.microsoft.com/office/powerpoint/2010/main" val="413429289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ЗАВРАЖНОВ </a:t>
            </a:r>
            <a:r>
              <a:rPr lang="ru-RU" sz="2000" b="1" dirty="0">
                <a:solidFill>
                  <a:srgbClr val="FE341E"/>
                </a:solidFill>
                <a:latin typeface="Times New Roman" panose="02020603050405020304" pitchFamily="18" charset="0"/>
                <a:cs typeface="Times New Roman" panose="02020603050405020304" pitchFamily="18" charset="0"/>
              </a:rPr>
              <a:t>Иван Захарович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2" y="4443958"/>
            <a:ext cx="4419153" cy="523220"/>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Дедушка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члена УИК №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501</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Натальи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Привезенцевой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843558"/>
            <a:ext cx="5876732" cy="2677656"/>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селе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Кудрино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Меленковского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района. Жил в Горьком (сейчас Нижний Новгород), работал на военном авиационном заводе, выпускавшем боевые самолеты-истребители. Поэтому во время войны трудился в тылу, выполняя оборонные заказы. Сотрудники жили прямо в цехах завода, чтобы увеличить дневную выработку и давать дополнительную продукцию для фронта, помогая приближать победу. В 1942-1943 годах во время немецких авиационных налетов на Горький Иван Захарович вместе с другими бойцами тыла тушил зажигательные бомбы на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крышах цехов</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чтобы предотвратить разрушение завода. Позднее был направлен на военный завод в Ленинград. Награжден медалью «За доблестный труд в Великой Отечественной войне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1941-1945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гг.».</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23.09.1910 - 10.04.1974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76" y="261711"/>
            <a:ext cx="2603624" cy="3625905"/>
          </a:xfrm>
          <a:prstGeom prst="rect">
            <a:avLst/>
          </a:prstGeom>
        </p:spPr>
      </p:pic>
    </p:spTree>
    <p:extLst>
      <p:ext uri="{BB962C8B-B14F-4D97-AF65-F5344CB8AC3E}">
        <p14:creationId xmlns:p14="http://schemas.microsoft.com/office/powerpoint/2010/main" val="1683257147"/>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ИЛЬИН </a:t>
            </a:r>
            <a:r>
              <a:rPr lang="ru-RU" sz="2000" b="1" dirty="0">
                <a:solidFill>
                  <a:srgbClr val="FE341E"/>
                </a:solidFill>
                <a:latin typeface="Times New Roman" panose="02020603050405020304" pitchFamily="18" charset="0"/>
                <a:cs typeface="Times New Roman" panose="02020603050405020304" pitchFamily="18" charset="0"/>
              </a:rPr>
              <a:t>Николай Григорьевич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31045" y="4158971"/>
            <a:ext cx="4628987" cy="738664"/>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Дедушка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бухгалтера Территориальной избирательной комиссии </a:t>
            </a:r>
            <a:r>
              <a:rPr lang="ru-RU" sz="1400" b="1" dirty="0" err="1">
                <a:solidFill>
                  <a:schemeClr val="tx1">
                    <a:lumMod val="75000"/>
                    <a:lumOff val="25000"/>
                  </a:schemeClr>
                </a:solidFill>
                <a:latin typeface="Times New Roman" panose="02020603050405020304" pitchFamily="18" charset="0"/>
                <a:cs typeface="Times New Roman" panose="02020603050405020304" pitchFamily="18" charset="0"/>
              </a:rPr>
              <a:t>Судогодского</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 муниципального округа Ирины Ильиной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843558"/>
            <a:ext cx="5876732" cy="1600438"/>
          </a:xfrm>
          <a:prstGeom prst="rect">
            <a:avLst/>
          </a:prstGeom>
          <a:noFill/>
        </p:spPr>
        <p:txBody>
          <a:bodyPr wrap="square" rtlCol="0">
            <a:spAutoFit/>
          </a:bodyPr>
          <a:lstStyle/>
          <a:p>
            <a:pPr algn="just">
              <a:spcBef>
                <a:spcPts val="115"/>
              </a:spcBef>
            </a:pPr>
            <a:r>
              <a:rPr lang="ru-RU" sz="1400">
                <a:solidFill>
                  <a:schemeClr val="tx1">
                    <a:lumMod val="75000"/>
                    <a:lumOff val="25000"/>
                  </a:schemeClr>
                </a:solidFill>
                <a:latin typeface="Times New Roman" panose="02020603050405020304" pitchFamily="18" charset="0"/>
                <a:cs typeface="Times New Roman" panose="02020603050405020304" pitchFamily="18" charset="0"/>
              </a:rPr>
              <a:t>Родился в Судогодском районе. В 21 год попал на фронт в инженерные войска сапером. Отделение под командованием сержанта Николая Ильина устанавливало мины на танкоопасных направлениях на подступах к Москве. На этих минах подорвалось 15 немецких танков. За это Николай Григорьевич был награжден орденом Отечественной войны II степени. За форсирование Днепра он получил орден Славы III степени. Также награжден орденом Красной звезды, медалью «За боевые заслуги».</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smtClean="0">
                <a:solidFill>
                  <a:schemeClr val="tx1">
                    <a:lumMod val="75000"/>
                    <a:lumOff val="25000"/>
                  </a:schemeClr>
                </a:solidFill>
                <a:latin typeface="Times New Roman" panose="02020603050405020304" pitchFamily="18" charset="0"/>
                <a:cs typeface="Times New Roman" panose="02020603050405020304" pitchFamily="18" charset="0"/>
              </a:rPr>
              <a:t>15.03.1909 – 23.02.1989</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411" y="316372"/>
            <a:ext cx="2543840" cy="3550777"/>
          </a:xfrm>
          <a:prstGeom prst="rect">
            <a:avLst/>
          </a:prstGeom>
        </p:spPr>
      </p:pic>
    </p:spTree>
    <p:extLst>
      <p:ext uri="{BB962C8B-B14F-4D97-AF65-F5344CB8AC3E}">
        <p14:creationId xmlns:p14="http://schemas.microsoft.com/office/powerpoint/2010/main" val="1983250010"/>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КАЛЬНОВ </a:t>
            </a:r>
            <a:r>
              <a:rPr lang="ru-RU" sz="2000" b="1" dirty="0">
                <a:solidFill>
                  <a:srgbClr val="FE341E"/>
                </a:solidFill>
                <a:latin typeface="Times New Roman" panose="02020603050405020304" pitchFamily="18" charset="0"/>
                <a:cs typeface="Times New Roman" panose="02020603050405020304" pitchFamily="18" charset="0"/>
              </a:rPr>
              <a:t>Григорий Михайлович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099376"/>
            <a:ext cx="5061035" cy="738664"/>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Дедушка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члена Территориальной избирательной комиссии Вязниковского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района</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Михаила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Белова</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843558"/>
            <a:ext cx="5876732" cy="1815882"/>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деревне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Гладнево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Никологорского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района в многодетной крестьянской семье. Семья была очень трудолюбивой, а в деревне всегда хватало забот и взрослым, и детям. В 1939 воевал на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Халкин</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-Голе и в Финляндии. В июле 1941-го после срочных курсов пулеметчиков ушел на фронт. Домой прислал только одно письмо, в котором просил жену беречь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маленьких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дочек. Через месяц во время контрнаступления советских войск под Ельней в Смоленской области Григорий Михайлович геройски погиб, защищая Родину.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1912 - 1941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6" y="312607"/>
            <a:ext cx="2555484" cy="3634466"/>
          </a:xfrm>
          <a:prstGeom prst="rect">
            <a:avLst/>
          </a:prstGeom>
        </p:spPr>
      </p:pic>
    </p:spTree>
    <p:extLst>
      <p:ext uri="{BB962C8B-B14F-4D97-AF65-F5344CB8AC3E}">
        <p14:creationId xmlns:p14="http://schemas.microsoft.com/office/powerpoint/2010/main" val="884999083"/>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КРЫЛОВ </a:t>
            </a:r>
            <a:r>
              <a:rPr lang="ru-RU" sz="2000" b="1" dirty="0">
                <a:solidFill>
                  <a:srgbClr val="FE341E"/>
                </a:solidFill>
                <a:latin typeface="Times New Roman" panose="02020603050405020304" pitchFamily="18" charset="0"/>
                <a:cs typeface="Times New Roman" panose="02020603050405020304" pitchFamily="18" charset="0"/>
              </a:rPr>
              <a:t>Владимир Иванович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51520" y="4443958"/>
            <a:ext cx="4294353"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ТИК Гусь-Хрустального района Олега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Багулина</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893100"/>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Призван на фронт в конце 1943 года</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Владимир Крылов служил сигнальщиком на десантном катере.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2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октября 1944 года при высадке первого броска десанта на остров Даго (сейчас это остров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Хийумаа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в Эстонии) под интенсивным огнём противника он помогал высаживать бойцов и выгружал боезапасы на берег. Заменив в ходе боя раненого пулемётчика, пулеметным огнем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подавил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противника и убил несколько фашистских захватчиков. При отходе оказывал медицинскую помощь раненным краснофлотцам. Участвовал в боях за остров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Эзель</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Сааремаа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после чего Эстония была полностью освобождена от немецких захватчиков. Приказом Верховного Главнокомандующего Иосифа Сталина в 1944 году Владимиру Крылову была объявлена благодарность. За мужество и храбрость в боях за остров Даго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Красной Звезды</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16.07.1926 - 03.05.1968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81" y="250191"/>
            <a:ext cx="2592570" cy="3751371"/>
          </a:xfrm>
          <a:prstGeom prst="rect">
            <a:avLst/>
          </a:prstGeom>
        </p:spPr>
      </p:pic>
    </p:spTree>
    <p:extLst>
      <p:ext uri="{BB962C8B-B14F-4D97-AF65-F5344CB8AC3E}">
        <p14:creationId xmlns:p14="http://schemas.microsoft.com/office/powerpoint/2010/main" val="93881913"/>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МАРКОВ </a:t>
            </a:r>
            <a:r>
              <a:rPr lang="ru-RU" sz="2000" b="1" dirty="0">
                <a:solidFill>
                  <a:srgbClr val="FE341E"/>
                </a:solidFill>
                <a:latin typeface="Times New Roman" panose="02020603050405020304" pitchFamily="18" charset="0"/>
                <a:cs typeface="Times New Roman" panose="02020603050405020304" pitchFamily="18" charset="0"/>
              </a:rPr>
              <a:t>Анатолий Васильевич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51520" y="4540193"/>
            <a:ext cx="4294353"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497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smtClean="0">
                <a:solidFill>
                  <a:schemeClr val="tx1">
                    <a:lumMod val="75000"/>
                    <a:lumOff val="25000"/>
                  </a:schemeClr>
                </a:solidFill>
                <a:latin typeface="Times New Roman" panose="02020603050405020304" pitchFamily="18" charset="0"/>
                <a:cs typeface="Times New Roman" panose="02020603050405020304" pitchFamily="18" charset="0"/>
              </a:rPr>
              <a:t>Анны Беловой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600438"/>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Во время Великой Отечественной войны Анатолий Марков служил командиром отделения разведки штабной батареи 133 стрелковой дивизии. Участвовал в тяжелых боях под Смоленском 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Ржевом</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воевал в Румынии. Участвовал во взятии Вены, Будапешта и Праги. Четыре раза был ранен.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Красной Звезды,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орденами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Славы II и III степени,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медалью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 отвагу» и множеством других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наград.</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28.12.1923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13.07.1972 </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23948"/>
            <a:ext cx="2520280" cy="4200467"/>
          </a:xfrm>
          <a:prstGeom prst="rect">
            <a:avLst/>
          </a:prstGeom>
        </p:spPr>
      </p:pic>
    </p:spTree>
    <p:extLst>
      <p:ext uri="{BB962C8B-B14F-4D97-AF65-F5344CB8AC3E}">
        <p14:creationId xmlns:p14="http://schemas.microsoft.com/office/powerpoint/2010/main" val="96625025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ПАВЛОВ </a:t>
            </a:r>
            <a:r>
              <a:rPr lang="ru-RU" sz="2000" b="1" dirty="0">
                <a:solidFill>
                  <a:srgbClr val="FE341E"/>
                </a:solidFill>
                <a:latin typeface="Times New Roman" panose="02020603050405020304" pitchFamily="18" charset="0"/>
                <a:cs typeface="Times New Roman" panose="02020603050405020304" pitchFamily="18" charset="0"/>
              </a:rPr>
              <a:t>Святослав Федорович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2" y="4371950"/>
            <a:ext cx="4491161" cy="738664"/>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Отец члена ТИК Фрунзенского района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города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Владимира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Светланы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Головановой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462213"/>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Поэт-фронтовик родился в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Коврове</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в 1941 году стал курсантом Владимирского пехотного училища. На фронт Святослава забрали еще до окончания учебы. Весной 1942-го он был тяжело ранен в боях, с войны пришел 19-летним инвалидом с ампутированными стопами. Выпустил несколько поэтических сборников, в которых отразил стойкость, мужество и боль фронтовиков. Стихи Павлова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печатались и продолжают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публиковаться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различных сборниках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и журналах. Его поэзия близка и тем, кто сейчас находится на передовой. Святослав Федорович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орденами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Славы III степени, Отечественной войны I степени, медалями,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дожил до ста лет, воспитал двух дочерей, четырех внуков и семь правнуков!</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1924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2005</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456" y="233119"/>
            <a:ext cx="2521442" cy="3778791"/>
          </a:xfrm>
          <a:prstGeom prst="rect">
            <a:avLst/>
          </a:prstGeom>
        </p:spPr>
      </p:pic>
    </p:spTree>
    <p:extLst>
      <p:ext uri="{BB962C8B-B14F-4D97-AF65-F5344CB8AC3E}">
        <p14:creationId xmlns:p14="http://schemas.microsoft.com/office/powerpoint/2010/main" val="1282436267"/>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ПОТАПОВА </a:t>
            </a:r>
            <a:r>
              <a:rPr lang="ru-RU" sz="2000" b="1" dirty="0">
                <a:solidFill>
                  <a:srgbClr val="FE341E"/>
                </a:solidFill>
                <a:latin typeface="Times New Roman" panose="02020603050405020304" pitchFamily="18" charset="0"/>
                <a:cs typeface="Times New Roman" panose="02020603050405020304" pitchFamily="18" charset="0"/>
              </a:rPr>
              <a:t>Елена Григорьевна</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371950"/>
            <a:ext cx="4249010"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Прабабушка председателя УИК № 780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Натальи Лазаревой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3323987"/>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Елена Потапова жила в деревне </a:t>
            </a:r>
            <a:r>
              <a:rPr lang="ru-RU" sz="1400" dirty="0" err="1" smtClean="0">
                <a:solidFill>
                  <a:schemeClr val="tx1">
                    <a:lumMod val="75000"/>
                    <a:lumOff val="25000"/>
                  </a:schemeClr>
                </a:solidFill>
                <a:latin typeface="Times New Roman" panose="02020603050405020304" pitchFamily="18" charset="0"/>
                <a:cs typeface="Times New Roman" panose="02020603050405020304" pitchFamily="18" charset="0"/>
              </a:rPr>
              <a:t>Коломиха</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Вязниковского района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и не понаслышке знала, что такое война. В 41-ом ей было всего девять. Оставшись с сестрой без родителей, девочки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работали без выходных и праздников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наравне со взрослыми. Весной на быках с плугом возделывали участок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поля, вручную сеяли и собирали пшеницу.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Зимой ездили на лесозаготовки</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рубили ветки огромных деревьев,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спали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землянках. Чтобы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поесть, собирали по полям мерзлую картошку, а летом - лебеду,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молодую крапиву 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щавель. Голова кружилась от голода 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тяжелейшей для ребенка работы,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но никто не роптал, люди отдавали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все силы для фронта. Изредка устраивались сельские  праздники: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на середину улицы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выставляли столы, вспоминали близких</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делились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новостями с фронта,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пели «Катюшу». И вот в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майский день 1945-го по поселку разнеслось: «Победа!» Все плакали, ведь каждый потерял кого-то на войне. Много испытаний выпало на долю этих мальчишек и девчонок. Но они </a:t>
            </a:r>
            <a:endPar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115"/>
              </a:spcBef>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выстояли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и победили!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945" y="281226"/>
            <a:ext cx="2602286" cy="3643201"/>
          </a:xfrm>
          <a:prstGeom prst="rect">
            <a:avLst/>
          </a:prstGeom>
        </p:spPr>
      </p:pic>
    </p:spTree>
    <p:extLst>
      <p:ext uri="{BB962C8B-B14F-4D97-AF65-F5344CB8AC3E}">
        <p14:creationId xmlns:p14="http://schemas.microsoft.com/office/powerpoint/2010/main" val="3235144326"/>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АБРАМОВ </a:t>
            </a:r>
            <a:r>
              <a:rPr lang="ru-RU" sz="2000" b="1" dirty="0">
                <a:solidFill>
                  <a:srgbClr val="FE341E"/>
                </a:solidFill>
                <a:latin typeface="Times New Roman" panose="02020603050405020304" pitchFamily="18" charset="0"/>
                <a:cs typeface="Times New Roman" panose="02020603050405020304" pitchFamily="18" charset="0"/>
              </a:rPr>
              <a:t>Андрей Алексеевич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190436" y="4014641"/>
            <a:ext cx="4355437" cy="95410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Территориальной избирательной комиссии </a:t>
            </a:r>
          </a:p>
          <a:p>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Собинского</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муниципального округа </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Олега Трусова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893100"/>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Призван на фронт в 1942 году, командовал противотанковой ротой.  Награжден Орденом Красной Звезды. У населенного пункта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Шорокшар</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под Будапештом отправился в разведку с небольшим отрядом. Им удалось захватить «языка» и получить от него ценные сведения.  При наступлении Красной армии в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Шорокшаре</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Абрамов в числе первых ворвался в траншеи противника. В боях в предместье Будапешта в январе 1945-го со своей ротой уничтожил из противотанковых ружей четыре вражеские пушки и бронетранспортер. В уличных боях рота получила приказ захватить жандармерию, из которой вели сильный огонь солдаты СС. Абрамов повел за собой своих бойцов и ворвался в дом с гранатами и пистолетом. Засевшие в здании гитлеровцы были уничтожены, остальные сдались в плен. В этот день противотанковая рота взяла в плен свыше 150 солдат противника.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1922 - 1973</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36" y="267494"/>
            <a:ext cx="2670024" cy="3672408"/>
          </a:xfrm>
          <a:prstGeom prst="rect">
            <a:avLst/>
          </a:prstGeom>
        </p:spPr>
      </p:pic>
    </p:spTree>
    <p:extLst>
      <p:ext uri="{BB962C8B-B14F-4D97-AF65-F5344CB8AC3E}">
        <p14:creationId xmlns:p14="http://schemas.microsoft.com/office/powerpoint/2010/main" val="3768310683"/>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РАХМАНОВ </a:t>
            </a:r>
            <a:r>
              <a:rPr lang="ru-RU" sz="2000" b="1" dirty="0">
                <a:solidFill>
                  <a:srgbClr val="FE341E"/>
                </a:solidFill>
                <a:latin typeface="Times New Roman" panose="02020603050405020304" pitchFamily="18" charset="0"/>
                <a:cs typeface="Times New Roman" panose="02020603050405020304" pitchFamily="18" charset="0"/>
              </a:rPr>
              <a:t>Виктор Васильевич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515966"/>
            <a:ext cx="4258243"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УИК № 244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Марины Рахмановой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38499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Во время войны Виктор Рахманов служил в сухопутных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войсках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механиком-водителем танка Т-34. Принимал участие в танковых сражениях,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войну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закончил в Австрии, освобождая Европу от фашистов. После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войны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работал на текстильной фабрике имени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Лакина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Отечественной войны</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Воспитал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трех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сыновей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и множество внуков.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1926 - 2016</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751" y="189550"/>
            <a:ext cx="2468413" cy="3750352"/>
          </a:xfrm>
          <a:prstGeom prst="rect">
            <a:avLst/>
          </a:prstGeom>
        </p:spPr>
      </p:pic>
    </p:spTree>
    <p:extLst>
      <p:ext uri="{BB962C8B-B14F-4D97-AF65-F5344CB8AC3E}">
        <p14:creationId xmlns:p14="http://schemas.microsoft.com/office/powerpoint/2010/main" val="19193570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РОГАЧЕВ </a:t>
            </a:r>
            <a:r>
              <a:rPr lang="ru-RU" sz="2000" b="1" dirty="0">
                <a:solidFill>
                  <a:srgbClr val="FE341E"/>
                </a:solidFill>
                <a:latin typeface="Times New Roman" panose="02020603050405020304" pitchFamily="18" charset="0"/>
                <a:cs typeface="Times New Roman" panose="02020603050405020304" pitchFamily="18" charset="0"/>
              </a:rPr>
              <a:t>Михаил Яковлевич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33888" y="4243028"/>
            <a:ext cx="5067225" cy="738664"/>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Избирательной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комиссии </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Владимирской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области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Татьяны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Яконюк</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3323987"/>
          </a:xfrm>
          <a:prstGeom prst="rect">
            <a:avLst/>
          </a:prstGeom>
          <a:noFill/>
        </p:spPr>
        <p:txBody>
          <a:bodyPr wrap="square" rtlCol="0">
            <a:spAutoFit/>
          </a:bodyPr>
          <a:lstStyle/>
          <a:p>
            <a:pPr algn="just">
              <a:spcBef>
                <a:spcPts val="115"/>
              </a:spcBef>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 начале войны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Михаил учился в техникуме и очень хотел защищать Родину.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1943 году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его зачислили в стрелково-минометное училище, а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потом направили на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Первый Украинский фронт.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Он командовал взводом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пулеметчиков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боях на Западной Украине, в форсировании реки Висла и оборонительных боях на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Сандомирском</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плацдарме, в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Польше и Германии. Бойцы под командованием Рогачева захватили населенный пункт и взяли в плен группу немцев, за что Михаил был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Благодаря смелости и умению управлять взводом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он победил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бою с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превосходящими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силами противника у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деревни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Шенгартен</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за что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Красной звезды.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боях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 </a:t>
            </a:r>
            <a:r>
              <a:rPr lang="ru-RU" sz="1400" dirty="0" err="1" smtClean="0">
                <a:solidFill>
                  <a:schemeClr val="tx1">
                    <a:lumMod val="75000"/>
                    <a:lumOff val="25000"/>
                  </a:schemeClr>
                </a:solidFill>
                <a:latin typeface="Times New Roman" panose="02020603050405020304" pitchFamily="18" charset="0"/>
                <a:cs typeface="Times New Roman" panose="02020603050405020304" pitchFamily="18" charset="0"/>
              </a:rPr>
              <a:t>Бреслау</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получил ранение осколком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гранаты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голову. Михаил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Яковлевич прожил долгую жизнь, получил два высших образования, был заместителем командира дивизии ракетных войск стратегического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назначения.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Вырастил сына и дочь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заслуженных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врачей РФ </a:t>
            </a:r>
            <a:endPar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115"/>
              </a:spcBef>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и пятерых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внуков.</a:t>
            </a: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4.08.1925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28.02.2012</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988" y="223948"/>
            <a:ext cx="2511513" cy="3787961"/>
          </a:xfrm>
          <a:prstGeom prst="rect">
            <a:avLst/>
          </a:prstGeom>
        </p:spPr>
      </p:pic>
    </p:spTree>
    <p:extLst>
      <p:ext uri="{BB962C8B-B14F-4D97-AF65-F5344CB8AC3E}">
        <p14:creationId xmlns:p14="http://schemas.microsoft.com/office/powerpoint/2010/main" val="3688818069"/>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РОМАНОВ </a:t>
            </a:r>
            <a:r>
              <a:rPr lang="ru-RU" sz="2000" b="1" dirty="0">
                <a:solidFill>
                  <a:srgbClr val="FE341E"/>
                </a:solidFill>
                <a:latin typeface="Times New Roman" panose="02020603050405020304" pitchFamily="18" charset="0"/>
                <a:cs typeface="Times New Roman" panose="02020603050405020304" pitchFamily="18" charset="0"/>
              </a:rPr>
              <a:t>Иван Иванович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67243" y="4411860"/>
            <a:ext cx="5067225" cy="523220"/>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Прадедушка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председателя УИК № 635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Светланы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Фоминой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600438"/>
          </a:xfrm>
          <a:prstGeom prst="rect">
            <a:avLst/>
          </a:prstGeom>
          <a:noFill/>
        </p:spPr>
        <p:txBody>
          <a:bodyPr wrap="square" rtlCol="0">
            <a:spAutoFit/>
          </a:bodyPr>
          <a:lstStyle/>
          <a:p>
            <a:pPr algn="just">
              <a:spcBef>
                <a:spcPts val="115"/>
              </a:spcBef>
            </a:pPr>
            <a:r>
              <a:rPr lang="ru-RU" sz="1400">
                <a:solidFill>
                  <a:schemeClr val="tx1">
                    <a:lumMod val="75000"/>
                    <a:lumOff val="25000"/>
                  </a:schemeClr>
                </a:solidFill>
                <a:latin typeface="Times New Roman" panose="02020603050405020304" pitchFamily="18" charset="0"/>
                <a:cs typeface="Times New Roman" panose="02020603050405020304" pitchFamily="18" charset="0"/>
              </a:rPr>
              <a:t>Родился в селе Усолье Камешковского района, призван в советскую армию в 1939 году. Участвовал в боях с Финляндией на Карельском перешейке. С первых дней Великой Отечественной войны воевал на Северном, затем на Западном фронтах. Приказом 43 Армии Западного фронта награжден медалью «За отвагу». Убит в июне 1942 года при переправе через реку Угра. Похоронен в деревне Борисенки Смоленской области на кладбище командиров. </a:t>
            </a:r>
            <a:endParaRPr lang="ru-RU"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1905 - 24.06.1942</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63" y="266700"/>
            <a:ext cx="2381250" cy="3600450"/>
          </a:xfrm>
          <a:prstGeom prst="rect">
            <a:avLst/>
          </a:prstGeom>
        </p:spPr>
      </p:pic>
    </p:spTree>
    <p:extLst>
      <p:ext uri="{BB962C8B-B14F-4D97-AF65-F5344CB8AC3E}">
        <p14:creationId xmlns:p14="http://schemas.microsoft.com/office/powerpoint/2010/main" val="2611015960"/>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РЫЖКОВ </a:t>
            </a:r>
            <a:r>
              <a:rPr lang="ru-RU" sz="2000" b="1" dirty="0">
                <a:solidFill>
                  <a:srgbClr val="FE341E"/>
                </a:solidFill>
                <a:latin typeface="Times New Roman" panose="02020603050405020304" pitchFamily="18" charset="0"/>
                <a:cs typeface="Times New Roman" panose="02020603050405020304" pitchFamily="18" charset="0"/>
              </a:rPr>
              <a:t>Михаил Васильевич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182567" y="4299942"/>
            <a:ext cx="5067225"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527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Татьяны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Христофоровой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246769"/>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деревне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Икшево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Гусь-Хрустального района. Призван на фронт в августе 1941-го. Был командиром взвода 216 стрелкового полка 79 стрелковой дивизии. Весной 1944 года под деревней Ново-Ивановская за ночь отбил огнем миномета три контратаки врага. В другом сражении на берегу реки Ингулец Михаил Рыжков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огнем своего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миномета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обеспечил успешную переправу русской пехоты</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подавив обстрел противника. Награжден орденом Красной Звезды, орденом Славы III степени, медалями «За отвагу», «За боевые заслуги». Умер от ран в сентябре 1944 года в госпитале. Похоронен в Польше</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в селе </a:t>
            </a:r>
            <a:r>
              <a:rPr lang="ru-RU" sz="1400" dirty="0" err="1" smtClean="0">
                <a:solidFill>
                  <a:schemeClr val="tx1">
                    <a:lumMod val="75000"/>
                    <a:lumOff val="25000"/>
                  </a:schemeClr>
                </a:solidFill>
                <a:latin typeface="Times New Roman" panose="02020603050405020304" pitchFamily="18" charset="0"/>
                <a:cs typeface="Times New Roman" panose="02020603050405020304" pitchFamily="18" charset="0"/>
              </a:rPr>
              <a:t>Годиш</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на братском кладбище.</a:t>
            </a: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1904 - 20.09.1944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90" y="287853"/>
            <a:ext cx="2451523" cy="3656029"/>
          </a:xfrm>
          <a:prstGeom prst="rect">
            <a:avLst/>
          </a:prstGeom>
        </p:spPr>
      </p:pic>
    </p:spTree>
    <p:extLst>
      <p:ext uri="{BB962C8B-B14F-4D97-AF65-F5344CB8AC3E}">
        <p14:creationId xmlns:p14="http://schemas.microsoft.com/office/powerpoint/2010/main" val="922051562"/>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РЯБОВ </a:t>
            </a:r>
            <a:r>
              <a:rPr lang="ru-RU" sz="2000" b="1" dirty="0">
                <a:solidFill>
                  <a:srgbClr val="FE341E"/>
                </a:solidFill>
                <a:latin typeface="Times New Roman" panose="02020603050405020304" pitchFamily="18" charset="0"/>
                <a:cs typeface="Times New Roman" panose="02020603050405020304" pitchFamily="18" charset="0"/>
              </a:rPr>
              <a:t>Василий Алексеевич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365812"/>
            <a:ext cx="4326797"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1008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Светланы Лексиной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03132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селе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Войново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Меленковского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уезда.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армию был призван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1942 году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17 лет</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Служил младшим сержантом зенитно-артиллерийского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полка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Прибалтийского флота. Прошел тысячи трудных километров по военным дорогам. Во время освобождения Венгрии, Чехословакии, Румынии был связистом. Много раз приходилось ползать по минным полям под носом у врага, чтобы наладить связь со своими солдатами и офицерами. Многих товарищей потерял, но судьба хранила его, и Василий остался в живых.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медалями.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24.04.1925 - 26.11.2001</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6" y="223949"/>
            <a:ext cx="2480716" cy="3659293"/>
          </a:xfrm>
          <a:prstGeom prst="rect">
            <a:avLst/>
          </a:prstGeom>
        </p:spPr>
      </p:pic>
    </p:spTree>
    <p:extLst>
      <p:ext uri="{BB962C8B-B14F-4D97-AF65-F5344CB8AC3E}">
        <p14:creationId xmlns:p14="http://schemas.microsoft.com/office/powerpoint/2010/main" val="1330201102"/>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САМСОНОВА Серафима </a:t>
            </a:r>
            <a:r>
              <a:rPr lang="ru-RU" sz="2000" b="1" dirty="0">
                <a:solidFill>
                  <a:srgbClr val="FE341E"/>
                </a:solidFill>
                <a:latin typeface="Times New Roman" panose="02020603050405020304" pitchFamily="18" charset="0"/>
                <a:cs typeface="Times New Roman" panose="02020603050405020304" pitchFamily="18" charset="0"/>
              </a:rPr>
              <a:t>Дмитриевна </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264355"/>
            <a:ext cx="4326797"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Сестра бабушки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председателя УИК № 469 Светланы Егорычевой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954107"/>
          </a:xfrm>
          <a:prstGeom prst="rect">
            <a:avLst/>
          </a:prstGeom>
          <a:noFill/>
        </p:spPr>
        <p:txBody>
          <a:bodyPr wrap="square" rtlCol="0">
            <a:spAutoFit/>
          </a:bodyPr>
          <a:lstStyle/>
          <a:p>
            <a:pPr algn="just">
              <a:spcBef>
                <a:spcPts val="115"/>
              </a:spcBef>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Серафима Дмитриевна родилась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селе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Лунево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Суздальского района. В июне 1941 года ушла на фронт связисткой. Прошла всю войну, обеспечивая связь нашим войскам. Дослужилась до звания сержанта. Награждена орденом Отечественной войны II степени.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1922 - 2020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10" y="325217"/>
            <a:ext cx="2349503" cy="3651106"/>
          </a:xfrm>
          <a:prstGeom prst="rect">
            <a:avLst/>
          </a:prstGeom>
        </p:spPr>
      </p:pic>
    </p:spTree>
    <p:extLst>
      <p:ext uri="{BB962C8B-B14F-4D97-AF65-F5344CB8AC3E}">
        <p14:creationId xmlns:p14="http://schemas.microsoft.com/office/powerpoint/2010/main" val="3386329446"/>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СЕЛЕЗНЕВ </a:t>
            </a:r>
            <a:r>
              <a:rPr lang="ru-RU" sz="2000" b="1" dirty="0">
                <a:solidFill>
                  <a:srgbClr val="FE341E"/>
                </a:solidFill>
                <a:latin typeface="Times New Roman" panose="02020603050405020304" pitchFamily="18" charset="0"/>
                <a:cs typeface="Times New Roman" panose="02020603050405020304" pitchFamily="18" charset="0"/>
              </a:rPr>
              <a:t>Михаил Максимович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244089"/>
            <a:ext cx="4326797" cy="738664"/>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Территориальной избирательной комиссии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Ленинского района города Владимира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Анны Нефедовой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03132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деревне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Зубаревка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Орловской области в семье крестьянина. На фронте находился с 1941 года в должности стрелка артиллерийского полка 18 ополченской стрелковой дивизии. Воевал на Смоленском, Московском,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Жиздровском</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направлениях. Участвовал в боях на Соловьевой переправе и близ города Жиздра в Смоленской области, станции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Румянцево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Московской области, в городах Брянск, Витебск, Калинин. Был тяжело ранен в правую ногу,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ее ампутировали.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После тяжелого ранения и долгого лечения был комиссован. За отвагу и храбрость, проявленные в боях,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орденами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a:t>
            </a:r>
            <a:r>
              <a:rPr lang="en-US" sz="1400" dirty="0" smtClean="0">
                <a:solidFill>
                  <a:schemeClr val="tx1">
                    <a:lumMod val="75000"/>
                    <a:lumOff val="25000"/>
                  </a:schemeClr>
                </a:solidFill>
                <a:latin typeface="Times New Roman" panose="02020603050405020304" pitchFamily="18" charset="0"/>
                <a:cs typeface="Times New Roman" panose="02020603050405020304" pitchFamily="18" charset="0"/>
              </a:rPr>
              <a:t>I</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и II степени.</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1902 - 1986</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39" y="223948"/>
            <a:ext cx="2405953" cy="3848031"/>
          </a:xfrm>
          <a:prstGeom prst="rect">
            <a:avLst/>
          </a:prstGeom>
        </p:spPr>
      </p:pic>
    </p:spTree>
    <p:extLst>
      <p:ext uri="{BB962C8B-B14F-4D97-AF65-F5344CB8AC3E}">
        <p14:creationId xmlns:p14="http://schemas.microsoft.com/office/powerpoint/2010/main" val="2091360576"/>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СИПАРОВ </a:t>
            </a:r>
            <a:r>
              <a:rPr lang="ru-RU" sz="2000" b="1" dirty="0">
                <a:solidFill>
                  <a:srgbClr val="FE341E"/>
                </a:solidFill>
                <a:latin typeface="Times New Roman" panose="02020603050405020304" pitchFamily="18" charset="0"/>
                <a:cs typeface="Times New Roman" panose="02020603050405020304" pitchFamily="18" charset="0"/>
              </a:rPr>
              <a:t>Сергей Николаевич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244089"/>
            <a:ext cx="4326797" cy="738664"/>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Территориальной избирательной комиссии Вязниковского района </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Ларисы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Турановой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815882"/>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Ушел на фронт рядовым из поселка Нововязники Вязниковского района Владимирской области, был ранен и проходил лечение в госпиталях. Погиб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1943 году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ходе важнейших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пятидесятидневных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сражений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Великой Отечественной войны на «огневой» Курской дуге.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Похоронен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Ленинградской области. Имя Сергея Николаевича занесено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книгу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Памяти Владимирской области. В семье и сейчас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хранятся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его письма с фронта. В 2010 году родные Сергея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Сипарова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нашли 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посетили место его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захоронения.</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1902 - 1943</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 y="283555"/>
            <a:ext cx="2360111" cy="3793314"/>
          </a:xfrm>
          <a:prstGeom prst="rect">
            <a:avLst/>
          </a:prstGeom>
        </p:spPr>
      </p:pic>
    </p:spTree>
    <p:extLst>
      <p:ext uri="{BB962C8B-B14F-4D97-AF65-F5344CB8AC3E}">
        <p14:creationId xmlns:p14="http://schemas.microsoft.com/office/powerpoint/2010/main" val="3936643256"/>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СУРИКОВ </a:t>
            </a:r>
            <a:r>
              <a:rPr lang="ru-RU" sz="2000" b="1" dirty="0">
                <a:solidFill>
                  <a:srgbClr val="FE341E"/>
                </a:solidFill>
                <a:latin typeface="Times New Roman" panose="02020603050405020304" pitchFamily="18" charset="0"/>
                <a:cs typeface="Times New Roman" panose="02020603050405020304" pitchFamily="18" charset="0"/>
              </a:rPr>
              <a:t>Иван Васильевич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07755" y="4271479"/>
            <a:ext cx="4326797" cy="738664"/>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Брат дедушки сотрудника аппарата</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Избирательной комиссии Владимирской области</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Наталии Закировой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03132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селе Ивановское Суздальского района. Отправился на фронт в 18 лет. Служил в стрелковом полку, по воспоминаниям родственников, был военным разведчиком. Взял в плен «языка», благодаря чему удалось получить важную информацию о расположении и планах вражеских войск. Был награжден медалью или орденом, но точных сведений об этом нет. Погиб в бою под Витебском в январе 1944 года. Похоронен в братской могиле у деревни Малые Мисники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Лиозненского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района Витебской области Республики Беларусь. Его имя занесено в книгу Памяти Владимирской области.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1925 - 1944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755" y="297694"/>
            <a:ext cx="2492037" cy="3816290"/>
          </a:xfrm>
          <a:prstGeom prst="rect">
            <a:avLst/>
          </a:prstGeom>
        </p:spPr>
      </p:pic>
    </p:spTree>
    <p:extLst>
      <p:ext uri="{BB962C8B-B14F-4D97-AF65-F5344CB8AC3E}">
        <p14:creationId xmlns:p14="http://schemas.microsoft.com/office/powerpoint/2010/main" val="2865973212"/>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a:solidFill>
                  <a:srgbClr val="FE341E"/>
                </a:solidFill>
                <a:latin typeface="Times New Roman" panose="02020603050405020304" pitchFamily="18" charset="0"/>
                <a:cs typeface="Times New Roman" panose="02020603050405020304" pitchFamily="18" charset="0"/>
              </a:rPr>
              <a:t>Титов Дмитрий Николаевич </a:t>
            </a:r>
            <a:endParaRPr lang="ru-RU" sz="2000" b="1" dirty="0">
              <a:solidFill>
                <a:srgbClr val="FE341E"/>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56609C5-AEF8-4724-A573-55CE63892ACC}"/>
              </a:ext>
            </a:extLst>
          </p:cNvPr>
          <p:cNvSpPr txBox="1"/>
          <p:nvPr/>
        </p:nvSpPr>
        <p:spPr>
          <a:xfrm>
            <a:off x="212970" y="4443958"/>
            <a:ext cx="4332904"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Прадедушка заместителя председателя УИК № 118 Анастасии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Успенской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475037"/>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Дмитрий Титов родился и вырос в селе Андреевское Юрьев-Польского района Владимирской области. Женился, в семье родилось восемь детей. Когда началась война, Дмитрий Николаевич работал на заводе в городе Юрьев-Польский. Была бронь, но когда завод решили эвакуировать на Урал, он, понимая, что семье будет трудно выжить без кормильца, решил уйти на фронт и оставить жене и детям свою карточку красноармейца, благодаря которой они могли получать помощь от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государства. О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военном пути Дмитрия Титова практически ничего не известно. Его призвали осенью 1941 года, а через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год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жена Прасковья Алексеевна получила извещение о том, что муж пропал без вести. Возможно Дмитрий Николаевич погиб под Сталинградом, точных данных о захоронении нет</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ru-RU"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1900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1942</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78" y="223949"/>
            <a:ext cx="2442736" cy="3669197"/>
          </a:xfrm>
          <a:prstGeom prst="rect">
            <a:avLst/>
          </a:prstGeom>
        </p:spPr>
      </p:pic>
    </p:spTree>
    <p:extLst>
      <p:ext uri="{BB962C8B-B14F-4D97-AF65-F5344CB8AC3E}">
        <p14:creationId xmlns:p14="http://schemas.microsoft.com/office/powerpoint/2010/main" val="220758284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БАЛАШОВ </a:t>
            </a:r>
            <a:r>
              <a:rPr lang="ru-RU" sz="2000" b="1" dirty="0">
                <a:solidFill>
                  <a:srgbClr val="FE341E"/>
                </a:solidFill>
                <a:latin typeface="Times New Roman" panose="02020603050405020304" pitchFamily="18" charset="0"/>
                <a:cs typeface="Times New Roman" panose="02020603050405020304" pitchFamily="18" charset="0"/>
              </a:rPr>
              <a:t>Николай Иванович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443958"/>
            <a:ext cx="4366361"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119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Екатерины Дмитриевой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169551"/>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Во время Великой Отечественной войны служил в тыловых частях Московского военного округа. Был сапожником и шил сапоги военным. Служил до 1946 года. Воспитал двух дочерей. Награжден медалями «За доблестный труд в Великой Отечественной войне 1941-1945 годов», «За победу над Германией в Великой Отечественной войне 1941-1945 годов</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1909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1984</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62" y="312127"/>
            <a:ext cx="2479675" cy="3581400"/>
          </a:xfrm>
          <a:prstGeom prst="rect">
            <a:avLst/>
          </a:prstGeom>
        </p:spPr>
      </p:pic>
    </p:spTree>
    <p:extLst>
      <p:ext uri="{BB962C8B-B14F-4D97-AF65-F5344CB8AC3E}">
        <p14:creationId xmlns:p14="http://schemas.microsoft.com/office/powerpoint/2010/main" val="2248849712"/>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ШИШКИНА </a:t>
            </a:r>
            <a:r>
              <a:rPr lang="ru-RU" sz="2000" b="1" dirty="0">
                <a:solidFill>
                  <a:srgbClr val="FE341E"/>
                </a:solidFill>
                <a:latin typeface="Times New Roman" panose="02020603050405020304" pitchFamily="18" charset="0"/>
                <a:cs typeface="Times New Roman" panose="02020603050405020304" pitchFamily="18" charset="0"/>
              </a:rPr>
              <a:t>Тамара </a:t>
            </a:r>
            <a:r>
              <a:rPr lang="ru-RU" sz="2000" b="1" dirty="0" err="1">
                <a:solidFill>
                  <a:srgbClr val="FE341E"/>
                </a:solidFill>
                <a:latin typeface="Times New Roman" panose="02020603050405020304" pitchFamily="18" charset="0"/>
                <a:cs typeface="Times New Roman" panose="02020603050405020304" pitchFamily="18" charset="0"/>
              </a:rPr>
              <a:t>Евдокимовна</a:t>
            </a:r>
            <a:r>
              <a:rPr lang="ru-RU" sz="2000" b="1" dirty="0">
                <a:solidFill>
                  <a:srgbClr val="FE341E"/>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51520" y="4144971"/>
            <a:ext cx="4294353"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Бабушка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председателя и секретаря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УИК № 812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Ольги Шишкиной и Натальи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Легачёвой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677656"/>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Тамара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Евдокимовна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родилась в деревне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Зашиха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Вязниковского района, в семье, где было семеро детей. В начале войны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ей исполнилось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14 лет, и она пошла работать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колхоз - нужно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было кормить защитников Родины.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Ежедневная норма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для подростка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вскопать участок размером в сотку, засеять его, вырастить и убрать урожай</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Траву косили вручную серпами. Через два года девушку отправили работать на Владимирский тракторный завод в цех по производству снарядов для военной техники. Там она стала мастером. Тамара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Евдокимовна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 труженик тыла, мать-героиня, воспитала пятерых детей, у нее 10 внуков, 13 правнуков, 3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праправнука!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До недавнего времени выступала в коллективе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Лукновского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дома народного творчества, а сейчас поет на семейных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торжествах.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Награждена многочисленными медалями.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17.04.1927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8" name="TextBox 7">
            <a:extLst>
              <a:ext uri="{FF2B5EF4-FFF2-40B4-BE49-F238E27FC236}">
                <a16:creationId xmlns:a16="http://schemas.microsoft.com/office/drawing/2014/main" id="{171CFA55-36F4-4DBF-B8A2-E0848A116AF7}"/>
              </a:ext>
            </a:extLst>
          </p:cNvPr>
          <p:cNvSpPr txBox="1"/>
          <p:nvPr/>
        </p:nvSpPr>
        <p:spPr>
          <a:xfrm rot="5400000">
            <a:off x="7717459" y="2412425"/>
            <a:ext cx="2570894" cy="338554"/>
          </a:xfrm>
          <a:prstGeom prst="rect">
            <a:avLst/>
          </a:prstGeom>
          <a:noFill/>
        </p:spPr>
        <p:txBody>
          <a:bodyPr wrap="square" rtlCol="0">
            <a:spAutoFit/>
          </a:bodyPr>
          <a:lstStyle/>
          <a:p>
            <a:endParaRPr lang="ru-RU" sz="1600" i="1" dirty="0">
              <a:solidFill>
                <a:srgbClr val="C00000"/>
              </a:solidFill>
              <a:latin typeface="Times New Roman" panose="02020603050405020304" pitchFamily="18" charset="0"/>
              <a:cs typeface="Times New Roman" panose="02020603050405020304" pitchFamily="18" charset="0"/>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94" y="130158"/>
            <a:ext cx="2350067" cy="3960440"/>
          </a:xfrm>
          <a:prstGeom prst="rect">
            <a:avLst/>
          </a:prstGeom>
        </p:spPr>
      </p:pic>
    </p:spTree>
    <p:extLst>
      <p:ext uri="{BB962C8B-B14F-4D97-AF65-F5344CB8AC3E}">
        <p14:creationId xmlns:p14="http://schemas.microsoft.com/office/powerpoint/2010/main" val="3793289096"/>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БЕЛОВ </a:t>
            </a:r>
            <a:r>
              <a:rPr lang="ru-RU" sz="2000" b="1" dirty="0">
                <a:solidFill>
                  <a:srgbClr val="FE341E"/>
                </a:solidFill>
                <a:latin typeface="Times New Roman" panose="02020603050405020304" pitchFamily="18" charset="0"/>
                <a:cs typeface="Times New Roman" panose="02020603050405020304" pitchFamily="18" charset="0"/>
              </a:rPr>
              <a:t>Сергей Иванович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51520" y="4515966"/>
            <a:ext cx="4294353"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497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Анны Беловой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169551"/>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Призван на фронт летом 1941 года. Прошёл войну от начала и до конца. Был командиром орудия 146 стрелковой дивизии 49 армии, ранен в боях на Днепре. Сергей Белов дошел до Бранденбургских ворот в Берлине и расписался на здании Рейхстага.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Красной Звезды,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Славы III степени,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медалью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 отвагу</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15.05.1910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17.04.1977</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5486"/>
            <a:ext cx="2585430" cy="3744416"/>
          </a:xfrm>
          <a:prstGeom prst="rect">
            <a:avLst/>
          </a:prstGeom>
        </p:spPr>
      </p:pic>
    </p:spTree>
    <p:extLst>
      <p:ext uri="{BB962C8B-B14F-4D97-AF65-F5344CB8AC3E}">
        <p14:creationId xmlns:p14="http://schemas.microsoft.com/office/powerpoint/2010/main" val="3625484040"/>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БОБКОВ </a:t>
            </a:r>
            <a:r>
              <a:rPr lang="ru-RU" sz="2000" b="1" dirty="0">
                <a:solidFill>
                  <a:srgbClr val="FE341E"/>
                </a:solidFill>
                <a:latin typeface="Times New Roman" panose="02020603050405020304" pitchFamily="18" charset="0"/>
                <a:cs typeface="Times New Roman" panose="02020603050405020304" pitchFamily="18" charset="0"/>
              </a:rPr>
              <a:t>Александр Васильевич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371950"/>
            <a:ext cx="4249010" cy="738664"/>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Двоюродный дедушка председателя ТИК Суздальского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района </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Ирины Логиновой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677656"/>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Ушел на фронт в 19 лет в 1941 году. Прошел путь от Кавказа до Калининграда. Уже в 1942-ом стал сержантом, командиром миномета. В оборонительном бою огнем своего станкового пулемета отразил две атаки фашистов, при этом уничтожив сорок гитлеровцев. Был ранен, но только после отражения атаки передал пулемет второму номеру. За этот подвиг получил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Красной Звезды. В 1944-ом во время прорыва обороны противника по приказу командира первым вышел из укрытия, несмотря на огонь и разрывы снарядов, товарищи поднялись за ним. Награжден еще одним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Красной Звезды.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Через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год снова был ранен и остался в строю. За проявленную смелость, мужество и отвагу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Славы III степени. После войны работал председателем колхоза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селе </a:t>
            </a:r>
            <a:r>
              <a:rPr lang="ru-RU" sz="1400" dirty="0" err="1" smtClean="0">
                <a:solidFill>
                  <a:schemeClr val="tx1">
                    <a:lumMod val="75000"/>
                    <a:lumOff val="25000"/>
                  </a:schemeClr>
                </a:solidFill>
                <a:latin typeface="Times New Roman" panose="02020603050405020304" pitchFamily="18" charset="0"/>
                <a:cs typeface="Times New Roman" panose="02020603050405020304" pitchFamily="18" charset="0"/>
              </a:rPr>
              <a:t>Сахтыш</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Ивановской области.  Воспитал двух дочерей, четырех внуков</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ru-RU"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27.07.1922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18.04.1976</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27019"/>
            <a:ext cx="2522059" cy="3666823"/>
          </a:xfrm>
          <a:prstGeom prst="rect">
            <a:avLst/>
          </a:prstGeom>
        </p:spPr>
      </p:pic>
    </p:spTree>
    <p:extLst>
      <p:ext uri="{BB962C8B-B14F-4D97-AF65-F5344CB8AC3E}">
        <p14:creationId xmlns:p14="http://schemas.microsoft.com/office/powerpoint/2010/main" val="232799493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ВАНИЧЕВ </a:t>
            </a:r>
            <a:r>
              <a:rPr lang="ru-RU" sz="2000" b="1" dirty="0">
                <a:solidFill>
                  <a:srgbClr val="FE341E"/>
                </a:solidFill>
                <a:latin typeface="Times New Roman" panose="02020603050405020304" pitchFamily="18" charset="0"/>
                <a:cs typeface="Times New Roman" panose="02020603050405020304" pitchFamily="18" charset="0"/>
              </a:rPr>
              <a:t>Алексей Спиридонович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371950"/>
            <a:ext cx="4366361" cy="523220"/>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Родственник председателя УИК №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680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Светланы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Ваничевой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600438"/>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деревне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Макарово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Ковровского района. Призван на фронт летом 1941 года. Служил в звании старшего сержанта, был командиром батареи противотанковых пушек. В одном из боев в районе села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Надьковичи</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(Будапешт) Алексей Спиридонович проявил отвагу и героизм, лично взял в плен немецкого полковника и 11 солдат. За этот подвиг 15 апреля 1945 года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Был трижды ранен. После войны вернулся в родную деревню.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09.11.1902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- 30.10.1965</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23949"/>
            <a:ext cx="2662601" cy="3648749"/>
          </a:xfrm>
          <a:prstGeom prst="rect">
            <a:avLst/>
          </a:prstGeom>
        </p:spPr>
      </p:pic>
    </p:spTree>
    <p:extLst>
      <p:ext uri="{BB962C8B-B14F-4D97-AF65-F5344CB8AC3E}">
        <p14:creationId xmlns:p14="http://schemas.microsoft.com/office/powerpoint/2010/main" val="1604822779"/>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ГОДКОВ </a:t>
            </a:r>
            <a:r>
              <a:rPr lang="ru-RU" sz="2000" b="1" dirty="0">
                <a:solidFill>
                  <a:srgbClr val="FE341E"/>
                </a:solidFill>
                <a:latin typeface="Times New Roman" panose="02020603050405020304" pitchFamily="18" charset="0"/>
                <a:cs typeface="Times New Roman" panose="02020603050405020304" pitchFamily="18" charset="0"/>
              </a:rPr>
              <a:t>Евгений Федорович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443958"/>
            <a:ext cx="4249010"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ТИК Ковровского района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Ольги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Балаевой</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815882"/>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селе Благовещенское Муромского района. В сентябре 1941-го в 19 лет был призван в ряды Красной армии. Служил в разведывательном авиационном полку механиком по фотооборудованию. Обеспечил более 900 вылетов исправными фотоаппаратами, причем техника ни разу не отказала при съемке объектов, что позволило вскрыть систему обороны врага.  Евгений Годков оборудовал более 50 самолетов под плановое и перспективное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фотографирование. Награжден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медалью «За боевые заслуги»,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14.06.1922 - 1994</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10" y="319420"/>
            <a:ext cx="2411078" cy="3692490"/>
          </a:xfrm>
          <a:prstGeom prst="rect">
            <a:avLst/>
          </a:prstGeom>
        </p:spPr>
      </p:pic>
    </p:spTree>
    <p:extLst>
      <p:ext uri="{BB962C8B-B14F-4D97-AF65-F5344CB8AC3E}">
        <p14:creationId xmlns:p14="http://schemas.microsoft.com/office/powerpoint/2010/main" val="171605737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ГОЛОВАНОВ </a:t>
            </a:r>
            <a:r>
              <a:rPr lang="ru-RU" sz="2000" b="1" dirty="0">
                <a:solidFill>
                  <a:srgbClr val="FE341E"/>
                </a:solidFill>
                <a:latin typeface="Times New Roman" panose="02020603050405020304" pitchFamily="18" charset="0"/>
                <a:cs typeface="Times New Roman" panose="02020603050405020304" pitchFamily="18" charset="0"/>
              </a:rPr>
              <a:t>Владимир Кузьмич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2" y="4218396"/>
            <a:ext cx="4419153" cy="738664"/>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Дядя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бухгалтера Территориальной избирательной комиссии </a:t>
            </a:r>
            <a:r>
              <a:rPr lang="ru-RU" sz="1400" b="1" dirty="0" err="1">
                <a:solidFill>
                  <a:schemeClr val="tx1">
                    <a:lumMod val="75000"/>
                    <a:lumOff val="25000"/>
                  </a:schemeClr>
                </a:solidFill>
                <a:latin typeface="Times New Roman" panose="02020603050405020304" pitchFamily="18" charset="0"/>
                <a:cs typeface="Times New Roman" panose="02020603050405020304" pitchFamily="18" charset="0"/>
              </a:rPr>
              <a:t>Судогодского</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 муниципального округа Ирины Ильиной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246769"/>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селе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Ковардицы</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Муромского района. Призван в армию в 1935 году, служил в 46 армии Юго-Западный фронта, в 134 пограничном полку войск НКВД на Западном фронте. В конце войны руководил маневренной группой полка по ликвидации прорвавшихся групп противника в районе Будапешта</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Благодаря его смелости, решительности, умелому руководству и личному участию маневренной группой в этих боях уничтожено около ста солдат противника, взято в плен триста человек. Владимир Кузьмич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дважды награжден орденами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Красной звезды</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медалями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 Победу над Германией в Великой Отечественной войне 1941-1945 гг</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 оборону Москвы».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20.05.1919 – 21.12.1978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06698"/>
            <a:ext cx="2835140" cy="3633204"/>
          </a:xfrm>
          <a:prstGeom prst="rect">
            <a:avLst/>
          </a:prstGeom>
        </p:spPr>
      </p:pic>
    </p:spTree>
    <p:extLst>
      <p:ext uri="{BB962C8B-B14F-4D97-AF65-F5344CB8AC3E}">
        <p14:creationId xmlns:p14="http://schemas.microsoft.com/office/powerpoint/2010/main" val="260213372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ДОБРОХОТОВ </a:t>
            </a:r>
            <a:r>
              <a:rPr lang="ru-RU" sz="2000" b="1" dirty="0">
                <a:solidFill>
                  <a:srgbClr val="FE341E"/>
                </a:solidFill>
                <a:latin typeface="Times New Roman" panose="02020603050405020304" pitchFamily="18" charset="0"/>
                <a:cs typeface="Times New Roman" panose="02020603050405020304" pitchFamily="18" charset="0"/>
              </a:rPr>
              <a:t>Анатолий Михайлович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515966"/>
            <a:ext cx="4249010"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762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Елены Балясниковой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03132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Всю войну прослужил рядовым солдатом-разведчиком в стрелковой бригаде морского десантного корпуса на Карельском фронте в районе Печенеги. Участвовал в смелых и решительных операциях бригады, зачастую в тылу противника. Будучи наводчиком пулемета, в октябре 1944 года был тяжело ранен – левую руку перебило в плече. Пять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дней после ранения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находился на поле боя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только на шестой день был доставлен самолетом в Мурманск на лечение. В 1946 году представлен к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Славы III степени. Награжден медалью «За оборону Советского Заполярья».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1906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1972</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58" y="302776"/>
            <a:ext cx="2426034" cy="3600102"/>
          </a:xfrm>
          <a:prstGeom prst="rect">
            <a:avLst/>
          </a:prstGeom>
        </p:spPr>
      </p:pic>
    </p:spTree>
    <p:extLst>
      <p:ext uri="{BB962C8B-B14F-4D97-AF65-F5344CB8AC3E}">
        <p14:creationId xmlns:p14="http://schemas.microsoft.com/office/powerpoint/2010/main" val="281634734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theme/theme1.xml><?xml version="1.0" encoding="utf-8"?>
<a:theme xmlns:a="http://schemas.openxmlformats.org/drawingml/2006/main" name="den` pobublR">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14899</TotalTime>
  <Words>3199</Words>
  <Application>Microsoft Office PowerPoint</Application>
  <PresentationFormat>Экран (16:9)</PresentationFormat>
  <Paragraphs>202</Paragraphs>
  <Slides>30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30</vt:i4>
      </vt:variant>
    </vt:vector>
  </HeadingPairs>
  <TitlesOfParts>
    <vt:vector size="34" baseType="lpstr">
      <vt:lpstr>Arial</vt:lpstr>
      <vt:lpstr>Calibri</vt:lpstr>
      <vt:lpstr>Times New Roman</vt:lpstr>
      <vt:lpstr>den` pobublR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pressa33</cp:lastModifiedBy>
  <cp:revision>528</cp:revision>
  <cp:lastPrinted>2025-02-25T11:41:52Z</cp:lastPrinted>
  <dcterms:created xsi:type="dcterms:W3CDTF">2014-04-21T10:34:05Z</dcterms:created>
  <dcterms:modified xsi:type="dcterms:W3CDTF">2026-03-19T14:59:23Z</dcterms:modified>
</cp:coreProperties>
</file>